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400" r:id="rId5"/>
    <p:sldId id="410" r:id="rId6"/>
    <p:sldId id="401" r:id="rId7"/>
    <p:sldId id="403" r:id="rId8"/>
    <p:sldId id="404" r:id="rId9"/>
    <p:sldId id="405" r:id="rId10"/>
    <p:sldId id="406" r:id="rId11"/>
    <p:sldId id="407" r:id="rId12"/>
    <p:sldId id="402" r:id="rId13"/>
    <p:sldId id="408" r:id="rId14"/>
    <p:sldId id="40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59AE2D7-4CF3-4476-8D0C-EB8402DAF3DF}">
          <p14:sldIdLst/>
        </p14:section>
        <p14:section name="Retrodiction SOTA" id="{385D60BC-BA4C-48C1-8F7B-5931E6E4589D}">
          <p14:sldIdLst>
            <p14:sldId id="400"/>
            <p14:sldId id="410"/>
            <p14:sldId id="401"/>
            <p14:sldId id="403"/>
            <p14:sldId id="404"/>
            <p14:sldId id="405"/>
            <p14:sldId id="406"/>
            <p14:sldId id="407"/>
            <p14:sldId id="402"/>
            <p14:sldId id="408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19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Lindner" initials="SL" lastIdx="2" clrIdx="0">
    <p:extLst>
      <p:ext uri="{19B8F6BF-5375-455C-9EA6-DF929625EA0E}">
        <p15:presenceInfo xmlns:p15="http://schemas.microsoft.com/office/powerpoint/2012/main" userId="Stefan Lind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42F"/>
    <a:srgbClr val="FD3F3F"/>
    <a:srgbClr val="A5C2CA"/>
    <a:srgbClr val="585858"/>
    <a:srgbClr val="EA7D4C"/>
    <a:srgbClr val="38575F"/>
    <a:srgbClr val="80CAFC"/>
    <a:srgbClr val="D85319"/>
    <a:srgbClr val="4BB4FB"/>
    <a:srgbClr val="0471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DE6569-FBE4-891D-D632-2AFE93AAF45D}" v="24" dt="2025-05-12T16:01:39.311"/>
    <p1510:client id="{32FB1C2B-FA22-43B2-9BFA-0788A548F2A5}" v="73" dt="2025-05-13T10:46:10.575"/>
    <p1510:client id="{4ECC8686-3CCF-4F89-8311-611E9087D5DE}" v="36" dt="2025-05-13T12:16:48.872"/>
    <p1510:client id="{6AB16BB8-C84D-D5E1-F6A3-54D6615B5072}" v="927" dt="2025-05-13T09:24:06.709"/>
    <p1510:client id="{F041C299-D6DB-CA7E-1C4F-7882DE7C7DA7}" v="82" dt="2025-05-13T09:54:27.8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3" d="100"/>
          <a:sy n="83" d="100"/>
        </p:scale>
        <p:origin x="408" y="30"/>
      </p:cViewPr>
      <p:guideLst>
        <p:guide orient="horz" pos="2319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6410F-BBF7-48CB-8DCF-EB39AAA23424}" type="datetimeFigureOut">
              <a:rPr lang="en-GB" smtClean="0"/>
              <a:t>13/05/2025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2126B-B94D-42CE-86EB-24E4D8A45E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02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FC801-F25F-4E81-9F91-3C08F0C44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3DA4D7-30C9-423B-8757-1A3567AC6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3B9E8-0FB6-4C48-9F74-020196D41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4B339-6A12-4E7B-8B7A-8143074D0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FB6DA-14F0-4370-96EB-C254EE88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43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86713-CD3A-4AA9-B37D-DA7F8C668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2B9E1-7922-4EED-A56C-6EEB5547A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97E24-D3EF-4DFC-89DF-F2529141F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5F83AB-5FD6-479B-A0D7-F2D0804DC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2178C-8253-405B-842E-58909EC70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7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334EAD-7641-44B5-9EE4-ACF64DA31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4D89B0-B73F-494C-898E-39B7B9361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741C6-0077-4AF8-BF54-B8EDA91DA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3BFE9-1C0F-4B33-9A9C-73B59DF81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D57D8-D287-452A-900A-B2D079EE7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04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17A6B-4A1F-4C63-A489-E88196FFB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7BEBE-6A48-4924-85E2-485D57D6C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A6D31-EE3E-49BE-B987-E6D00D9B1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5E0D7-84D3-41DA-9D3A-56673175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EF8B7-260F-476E-9806-EBFE8DBB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66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1400A-F206-4889-AA85-6B17C366A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62139-C8F4-4C0A-A3E0-551B47CC4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C0EF0-0E64-44CC-AB8B-66AC9F036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7D07C-5A85-4996-98F9-04967E83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B3418-EA38-47B2-849F-0CA653D89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433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8386E-1457-4E88-9947-04AE1F1BB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347" y="365126"/>
            <a:ext cx="11494345" cy="82020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66716-01F9-46D4-BAA2-C9266588B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8347" y="1476586"/>
            <a:ext cx="5701453" cy="4937759"/>
          </a:xfrm>
        </p:spPr>
        <p:txBody>
          <a:bodyPr/>
          <a:lstStyle>
            <a:lvl1pPr marL="182563" indent="-182563">
              <a:lnSpc>
                <a:spcPct val="120000"/>
              </a:lnSpc>
              <a:defRPr sz="1800"/>
            </a:lvl1pPr>
            <a:lvl2pPr marL="541338" indent="-182563">
              <a:defRPr/>
            </a:lvl2pPr>
            <a:lvl3pPr marL="898525" indent="-182563"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7B4BB-D66E-45B9-AC5E-BED959A98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476587"/>
            <a:ext cx="5640493" cy="4937760"/>
          </a:xfrm>
        </p:spPr>
        <p:txBody>
          <a:bodyPr/>
          <a:lstStyle>
            <a:lvl1pPr marL="182563" indent="-182563">
              <a:defRPr/>
            </a:lvl1pPr>
            <a:lvl2pPr marL="541338" indent="-182563"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A61C7-3FD1-4611-BB2E-369747A8C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6905" y="6492874"/>
            <a:ext cx="2743200" cy="365125"/>
          </a:xfrm>
        </p:spPr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16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FE196-2024-4039-8DAB-414E543DE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3082E-68EA-4BCD-A6FD-B968FB664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28A1E-816A-4C94-8910-FFAD38164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5325EE-8216-42CF-A3DE-7C232ECC64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D5C201-2AD1-41BD-AE1F-81B64DB7F4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80E484-5B02-4C70-8D95-56D1F1DD1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A520A7-1A6A-4812-8FB0-C885F46CA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3F2F4D-3DD4-4D4D-B1F0-5BFFC1E57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47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6C768-E03C-4A98-A93B-1D80FF62B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8948E-A1CC-4663-AB3D-4E86DFACB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80BA95-D623-4D04-BFA0-94C2C2B97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DD590-15AA-4B4F-A223-E9E567D9E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827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E064DB-30AC-4D0B-9D8C-4153AC152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73756F-8F83-4378-BD05-1B62CBB79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9593A3-15B5-4394-A337-134A98BC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1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727F2-5EDF-441E-856E-94D071CDA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14822-4587-4B75-A5E7-8ED74D7B4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2CF25D-831C-4F10-BD6E-164AC62DC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770745-F6A1-4814-B0A8-03CAE83D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91AE-713B-43A8-BAC2-A4169FE4E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509C0-6B77-436A-A27E-4DA0BCA5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39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EF732-7469-42CF-8B01-F95AF6C52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2D9906-ACAD-4BBD-9D32-8DA0080D9A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5CAAAB-39A8-4D0E-B77F-D3D172CC0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10B87-F88E-4F08-8DD7-3897B2C64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527B13-5B27-45FC-AE1B-FE6770369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81369F-611A-460A-B642-0D1E161F5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83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58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FFF905-F50A-48CD-8BF4-C13BDB81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18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560B3-2FBD-440F-9236-59B4EDCEF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13533"/>
            <a:ext cx="10515600" cy="4763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FCFC2-9FCA-48AC-91E9-65231C203F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2AD28-7F49-4B21-9254-5CB3B8A60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B6DABA3-FC4A-499B-9C2F-BAF9DD45E610}"/>
              </a:ext>
            </a:extLst>
          </p:cNvPr>
          <p:cNvSpPr/>
          <p:nvPr userDrawn="1"/>
        </p:nvSpPr>
        <p:spPr>
          <a:xfrm>
            <a:off x="0" y="6492875"/>
            <a:ext cx="12192000" cy="365125"/>
          </a:xfrm>
          <a:prstGeom prst="rect">
            <a:avLst/>
          </a:prstGeom>
          <a:ln>
            <a:solidFill>
              <a:srgbClr val="3857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DDC4F-F650-4FDE-8CD5-9930FD318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4291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B8B66A1-7249-48FC-BAB4-8331E79D53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08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2012D-AD5A-4A8C-014B-04310994C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8E03773-7347-5971-592D-D50BEB8841B6}"/>
              </a:ext>
            </a:extLst>
          </p:cNvPr>
          <p:cNvSpPr txBox="1"/>
          <p:nvPr/>
        </p:nvSpPr>
        <p:spPr>
          <a:xfrm>
            <a:off x="318347" y="365126"/>
            <a:ext cx="11494345" cy="820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Why version control?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03D00C-7E86-145E-07E9-3066B4F63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63" y="0"/>
            <a:ext cx="11158874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49B7CF1-3A18-48B0-608E-031BCFD41C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0" y="0"/>
            <a:ext cx="7385050" cy="679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8742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8079 " pathEditMode="relative" rAng="0" ptsTypes="AA">
                                      <p:cBhvr>
                                        <p:cTn id="16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41A194-76AC-F44E-F03E-0A7D8C4EB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0D001-B73B-41A4-8FA8-DB8E7F3E4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.</a:t>
            </a:r>
            <a:r>
              <a:rPr lang="en-US" err="1"/>
              <a:t>gitignore</a:t>
            </a:r>
            <a:r>
              <a:rPr lang="en-US"/>
              <a:t>:</a:t>
            </a:r>
            <a:br>
              <a:rPr lang="en-US"/>
            </a:br>
            <a:r>
              <a:rPr lang="en-US"/>
              <a:t>some temporary files should not be tracked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38B253-046F-A35A-AD18-42159D051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8763B-4376-BDA2-2D54-C65187A59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10</a:t>
            </a:fld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AB25C9B-E2DE-F970-F97D-4129C5F9DC53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2290570" y="1413886"/>
            <a:ext cx="7307550" cy="4889451"/>
          </a:xfrm>
        </p:spPr>
      </p:pic>
    </p:spTree>
    <p:extLst>
      <p:ext uri="{BB962C8B-B14F-4D97-AF65-F5344CB8AC3E}">
        <p14:creationId xmlns:p14="http://schemas.microsoft.com/office/powerpoint/2010/main" val="262320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33000A-57DB-2093-7CB7-35C5B8F63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35F0-3253-0A64-52B8-701B2C37D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.</a:t>
            </a:r>
            <a:r>
              <a:rPr lang="en-US" err="1"/>
              <a:t>gitignore</a:t>
            </a:r>
            <a:r>
              <a:rPr lang="en-US"/>
              <a:t>:</a:t>
            </a:r>
            <a:br>
              <a:rPr lang="en-US"/>
            </a:br>
            <a:r>
              <a:rPr lang="en-US"/>
              <a:t>some temporary files should not be tracked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49EB880D-BFF5-8FDB-8190-2E9D4499F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6641" y="1413533"/>
            <a:ext cx="5418717" cy="4763430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E65C4-5431-7AFE-9F59-D42C9A8AF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469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E52DC-6F3D-6838-4DEA-9328DFA79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use git?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2F24D-5534-96A9-F251-07B4C2E5B4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/>
              <a:t>Version control</a:t>
            </a:r>
          </a:p>
          <a:p>
            <a:endParaRPr lang="en-US" sz="2800"/>
          </a:p>
          <a:p>
            <a:r>
              <a:rPr lang="en-US" sz="2800"/>
              <a:t>Backup and Portability</a:t>
            </a:r>
          </a:p>
          <a:p>
            <a:endParaRPr lang="en-US"/>
          </a:p>
          <a:p>
            <a:r>
              <a:rPr lang="en-US" sz="2800"/>
              <a:t>Collaboration</a:t>
            </a:r>
          </a:p>
          <a:p>
            <a:endParaRPr lang="en-US" sz="2800"/>
          </a:p>
          <a:p>
            <a:r>
              <a:rPr lang="en-US" sz="2800"/>
              <a:t>Open science</a:t>
            </a:r>
          </a:p>
          <a:p>
            <a:endParaRPr lang="en-US" sz="280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4C57E-990C-C17F-BA07-83FA85C50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3D636F-0478-DB1A-5FD7-E8A71E8DD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1200000">
            <a:off x="5687984" y="715588"/>
            <a:ext cx="4693420" cy="2886364"/>
          </a:xfrm>
          <a:prstGeom prst="rect">
            <a:avLst/>
          </a:prstGeom>
        </p:spPr>
      </p:pic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09BAE793-59F0-4C51-F15A-0F843D20B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61546">
            <a:off x="6814945" y="1408989"/>
            <a:ext cx="3574371" cy="3297422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6B5FC2E-ECC4-0C5A-7FE7-0D365A5BB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15029">
            <a:off x="6027780" y="1829004"/>
            <a:ext cx="3361967" cy="40827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0A2D09B-D4B9-D13C-95ED-650170E8D8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713" y="3905415"/>
            <a:ext cx="5397568" cy="2276559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A80D8334-954A-2F75-2286-72E2FD10B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1" y="6493272"/>
            <a:ext cx="5984081" cy="347266"/>
          </a:xfrm>
        </p:spPr>
        <p:txBody>
          <a:bodyPr/>
          <a:lstStyle/>
          <a:p>
            <a:r>
              <a:rPr lang="en-US"/>
              <a:t>From: Coretti: Introduction to </a:t>
            </a:r>
            <a:r>
              <a:rPr lang="en-US" err="1"/>
              <a:t>github</a:t>
            </a:r>
            <a:r>
              <a:rPr lang="en-US"/>
              <a:t> seminar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9418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A6CBB-82DD-9B30-913D-E1A0CF424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git commands cheat sheet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0A2FE93-FAAE-9A8B-E662-8DF1E72926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231" y="1369025"/>
            <a:ext cx="11539537" cy="4614321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67821-9370-F2BA-8359-637878B14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77DEAC-A687-D6DA-2E10-109ED1C1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1" y="6493272"/>
            <a:ext cx="5984081" cy="347266"/>
          </a:xfrm>
        </p:spPr>
        <p:txBody>
          <a:bodyPr/>
          <a:lstStyle/>
          <a:p>
            <a:r>
              <a:rPr lang="en-US"/>
              <a:t>From: Coretti: Introduction to </a:t>
            </a:r>
            <a:r>
              <a:rPr lang="en-US" err="1"/>
              <a:t>github</a:t>
            </a:r>
            <a:r>
              <a:rPr lang="en-US"/>
              <a:t> seminar presentation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630A947-9967-263B-09DE-3168D7E46F35}"/>
              </a:ext>
            </a:extLst>
          </p:cNvPr>
          <p:cNvSpPr/>
          <p:nvPr/>
        </p:nvSpPr>
        <p:spPr>
          <a:xfrm>
            <a:off x="4476749" y="3792138"/>
            <a:ext cx="3488532" cy="93464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2CB9547-D2F6-BE87-25FC-D155D50CB61B}"/>
              </a:ext>
            </a:extLst>
          </p:cNvPr>
          <p:cNvSpPr/>
          <p:nvPr/>
        </p:nvSpPr>
        <p:spPr>
          <a:xfrm>
            <a:off x="8239123" y="2589607"/>
            <a:ext cx="3488532" cy="93464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005EB68-5DFB-B639-A1DC-1D1C82662D6D}"/>
              </a:ext>
            </a:extLst>
          </p:cNvPr>
          <p:cNvSpPr/>
          <p:nvPr/>
        </p:nvSpPr>
        <p:spPr>
          <a:xfrm>
            <a:off x="8292701" y="3792138"/>
            <a:ext cx="3488532" cy="93464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019B01-8544-C4C9-86A2-E9EDE570A5DF}"/>
              </a:ext>
            </a:extLst>
          </p:cNvPr>
          <p:cNvSpPr/>
          <p:nvPr/>
        </p:nvSpPr>
        <p:spPr>
          <a:xfrm>
            <a:off x="8292701" y="4958951"/>
            <a:ext cx="3488532" cy="934641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D0539E9-418E-C438-9875-EB34CD869668}"/>
              </a:ext>
            </a:extLst>
          </p:cNvPr>
          <p:cNvSpPr/>
          <p:nvPr/>
        </p:nvSpPr>
        <p:spPr>
          <a:xfrm>
            <a:off x="452435" y="1458513"/>
            <a:ext cx="3488532" cy="934641"/>
          </a:xfrm>
          <a:prstGeom prst="roundRect">
            <a:avLst/>
          </a:prstGeom>
          <a:noFill/>
          <a:ln w="5715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08CC3A-5B51-787B-4131-2129172C3C6F}"/>
              </a:ext>
            </a:extLst>
          </p:cNvPr>
          <p:cNvSpPr/>
          <p:nvPr/>
        </p:nvSpPr>
        <p:spPr>
          <a:xfrm>
            <a:off x="452435" y="2589607"/>
            <a:ext cx="3488532" cy="934641"/>
          </a:xfrm>
          <a:prstGeom prst="roundRect">
            <a:avLst/>
          </a:prstGeom>
          <a:noFill/>
          <a:ln w="57150"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A5C94A-60B3-5C2D-B295-AE59506E2F7A}"/>
              </a:ext>
            </a:extLst>
          </p:cNvPr>
          <p:cNvSpPr/>
          <p:nvPr/>
        </p:nvSpPr>
        <p:spPr>
          <a:xfrm>
            <a:off x="4476750" y="2583656"/>
            <a:ext cx="3488530" cy="94059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049A91-A289-93CA-1E69-6A815C916E7E}"/>
              </a:ext>
            </a:extLst>
          </p:cNvPr>
          <p:cNvSpPr/>
          <p:nvPr/>
        </p:nvSpPr>
        <p:spPr>
          <a:xfrm>
            <a:off x="452438" y="3792140"/>
            <a:ext cx="3464718" cy="934641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97EE-E3EC-DDF6-8F70-62A3A7AE2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Git stores your files as snapshots over time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6919CB-86EA-CAFA-9A04-7294A1BBFD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22899"/>
            <a:ext cx="10515600" cy="45446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F0259-3ADD-35A4-2247-02EF443E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7C58B1-71B3-246B-79DA-8380C5556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1" y="6493272"/>
            <a:ext cx="5984081" cy="347266"/>
          </a:xfrm>
        </p:spPr>
        <p:txBody>
          <a:bodyPr/>
          <a:lstStyle/>
          <a:p>
            <a:r>
              <a:rPr lang="en-US"/>
              <a:t>From: Chacon, Straub: </a:t>
            </a:r>
            <a:r>
              <a:rPr lang="en-US" err="1"/>
              <a:t>ProGit</a:t>
            </a:r>
            <a:r>
              <a:rPr lang="en-US"/>
              <a:t> (</a:t>
            </a:r>
            <a:r>
              <a:rPr lang="en-US">
                <a:ea typeface="+mn-lt"/>
                <a:cs typeface="+mn-lt"/>
              </a:rPr>
              <a:t>https://git-scm.com/book/en/v2</a:t>
            </a:r>
            <a:r>
              <a:rPr lang="en-US"/>
              <a:t>)</a:t>
            </a:r>
          </a:p>
        </p:txBody>
      </p:sp>
      <p:sp>
        <p:nvSpPr>
          <p:cNvPr id="7" name="Arrow: Curved Down 6">
            <a:extLst>
              <a:ext uri="{FF2B5EF4-FFF2-40B4-BE49-F238E27FC236}">
                <a16:creationId xmlns:a16="http://schemas.microsoft.com/office/drawing/2014/main" id="{9869F2CB-D852-CFB7-E13E-331D195E0026}"/>
              </a:ext>
            </a:extLst>
          </p:cNvPr>
          <p:cNvSpPr/>
          <p:nvPr/>
        </p:nvSpPr>
        <p:spPr>
          <a:xfrm>
            <a:off x="1643062" y="1595437"/>
            <a:ext cx="2226468" cy="547687"/>
          </a:xfrm>
          <a:prstGeom prst="curved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0E808-9DD9-F6C9-E0B5-275B9929BDDB}"/>
              </a:ext>
            </a:extLst>
          </p:cNvPr>
          <p:cNvSpPr txBox="1"/>
          <p:nvPr/>
        </p:nvSpPr>
        <p:spPr>
          <a:xfrm>
            <a:off x="2250281" y="1154905"/>
            <a:ext cx="10120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onsolas"/>
              </a:rPr>
              <a:t>commit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2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539DD-508A-50DD-17F4-2FC279539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git commit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80D07-5286-3DBB-FDE6-BE37F1644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3533"/>
            <a:ext cx="8332054" cy="222343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Tell git to make a "snapshot" of your files</a:t>
            </a:r>
          </a:p>
          <a:p>
            <a:endParaRPr lang="en-US" sz="2400"/>
          </a:p>
          <a:p>
            <a:r>
              <a:rPr lang="en-US" sz="2400"/>
              <a:t>Write a short description to every commit so you have a logbook!</a:t>
            </a:r>
          </a:p>
          <a:p>
            <a:endParaRPr lang="en-US" sz="2400"/>
          </a:p>
          <a:p>
            <a:endParaRPr lang="en-US" sz="2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0B4B3C-2FB2-E6BE-D57D-C181E158B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C35FAB-F2C5-C06A-F4CC-2B8DAD305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375" y="346363"/>
            <a:ext cx="2581067" cy="6157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6B355B-B71F-A48F-6342-1704521D7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127" y="4080271"/>
            <a:ext cx="2122885" cy="16859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9E5BB2-2A66-C317-6EC1-C27D17B6BB29}"/>
              </a:ext>
            </a:extLst>
          </p:cNvPr>
          <p:cNvSpPr txBox="1"/>
          <p:nvPr/>
        </p:nvSpPr>
        <p:spPr>
          <a:xfrm>
            <a:off x="837430" y="4085552"/>
            <a:ext cx="337435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</a:rPr>
              <a:t>Completely local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7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2A2F6-1D1C-D871-E6D0-FA9CFB6EC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git as a backup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1782D5-589A-09F8-38D6-E9514EE50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2303" y="374442"/>
            <a:ext cx="3197454" cy="611809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43DCFA-0DC4-ECD0-C11E-DBA67A78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6</a:t>
            </a:fld>
            <a:endParaRPr lang="en-GB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576575B1-01C0-B66A-2EE9-40FC11A95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1" y="6493272"/>
            <a:ext cx="5984081" cy="347266"/>
          </a:xfrm>
        </p:spPr>
        <p:txBody>
          <a:bodyPr/>
          <a:lstStyle/>
          <a:p>
            <a:r>
              <a:rPr lang="en-US"/>
              <a:t>From: Coretti: Introduction to </a:t>
            </a:r>
            <a:r>
              <a:rPr lang="en-US" err="1"/>
              <a:t>github</a:t>
            </a:r>
            <a:r>
              <a:rPr lang="en-US"/>
              <a:t> seminar presentation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D03D78-1580-ABFC-E708-D7121528DA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569" y="1547968"/>
            <a:ext cx="1352455" cy="76247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096201A-5276-4539-8D8C-E1028F431C1A}"/>
              </a:ext>
            </a:extLst>
          </p:cNvPr>
          <p:cNvSpPr txBox="1">
            <a:spLocks/>
          </p:cNvSpPr>
          <p:nvPr/>
        </p:nvSpPr>
        <p:spPr>
          <a:xfrm>
            <a:off x="838200" y="1413533"/>
            <a:ext cx="8161820" cy="507957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onsolas"/>
              </a:rPr>
              <a:t>git clone:</a:t>
            </a:r>
            <a:br>
              <a:rPr lang="en-US" sz="2400" dirty="0">
                <a:latin typeface="Consolas"/>
              </a:rPr>
            </a:br>
            <a:r>
              <a:rPr lang="en-US" sz="2400" dirty="0"/>
              <a:t>the first time you download a repository from </a:t>
            </a:r>
            <a:r>
              <a:rPr lang="en-US" sz="2400" dirty="0" err="1"/>
              <a:t>gitlab</a:t>
            </a:r>
            <a:r>
              <a:rPr lang="en-US" sz="2400" dirty="0"/>
              <a:t> </a:t>
            </a:r>
          </a:p>
          <a:p>
            <a:endParaRPr lang="en-US" sz="2400" dirty="0">
              <a:latin typeface="Consolas"/>
            </a:endParaRPr>
          </a:p>
          <a:p>
            <a:r>
              <a:rPr lang="en-US" sz="2400" dirty="0">
                <a:latin typeface="Consolas"/>
              </a:rPr>
              <a:t>git fetch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check if something new is on the origin</a:t>
            </a:r>
            <a:endParaRPr lang="en-US" dirty="0"/>
          </a:p>
          <a:p>
            <a:endParaRPr lang="en-US" sz="2400" dirty="0"/>
          </a:p>
          <a:p>
            <a:r>
              <a:rPr lang="en-US" sz="2400" dirty="0">
                <a:latin typeface="Consolas"/>
              </a:rPr>
              <a:t>git pull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download updates from the origin to your local machine</a:t>
            </a:r>
          </a:p>
          <a:p>
            <a:endParaRPr lang="en-US" sz="2400" dirty="0"/>
          </a:p>
          <a:p>
            <a:r>
              <a:rPr lang="en-US" sz="2400" dirty="0">
                <a:latin typeface="Consolas"/>
              </a:rPr>
              <a:t>git push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dirty="0"/>
              <a:t>all changes you have committed locally go to the origin</a:t>
            </a:r>
          </a:p>
        </p:txBody>
      </p:sp>
    </p:spTree>
    <p:extLst>
      <p:ext uri="{BB962C8B-B14F-4D97-AF65-F5344CB8AC3E}">
        <p14:creationId xmlns:p14="http://schemas.microsoft.com/office/powerpoint/2010/main" val="288434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50E66-4687-D8F9-F0DC-59E3A41EF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Portability and collaboration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D390D2-6AD2-B751-A0B9-3639D8FE13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67" y="1413533"/>
            <a:ext cx="5163508" cy="476343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9F7A1-5262-9B18-B13C-4B07E9371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4650B-AE8B-EC53-8D67-FA06DBF6E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870" y="1277697"/>
            <a:ext cx="3923288" cy="4764424"/>
          </a:xfrm>
          <a:prstGeom prst="rect">
            <a:avLst/>
          </a:prstGeom>
        </p:spPr>
      </p:pic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A685B57-C2B9-5581-57AB-AEB736AF0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81" y="6493272"/>
            <a:ext cx="5984081" cy="347266"/>
          </a:xfrm>
        </p:spPr>
        <p:txBody>
          <a:bodyPr/>
          <a:lstStyle/>
          <a:p>
            <a:r>
              <a:rPr lang="en-US"/>
              <a:t>From: Coretti: Introduction to </a:t>
            </a:r>
            <a:r>
              <a:rPr lang="en-US" err="1"/>
              <a:t>github</a:t>
            </a:r>
            <a:r>
              <a:rPr lang="en-US"/>
              <a:t> seminar presentation</a:t>
            </a:r>
          </a:p>
        </p:txBody>
      </p:sp>
    </p:spTree>
    <p:extLst>
      <p:ext uri="{BB962C8B-B14F-4D97-AF65-F5344CB8AC3E}">
        <p14:creationId xmlns:p14="http://schemas.microsoft.com/office/powerpoint/2010/main" val="711321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227EB-FCFC-8190-6207-6A6A1F804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Branches: a parallel universe for your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FBF1C-D42A-D128-8B27-AED67EDFC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920222-1A73-1934-7169-5447B0877B30}"/>
              </a:ext>
            </a:extLst>
          </p:cNvPr>
          <p:cNvSpPr txBox="1"/>
          <p:nvPr/>
        </p:nvSpPr>
        <p:spPr>
          <a:xfrm>
            <a:off x="840715" y="2605655"/>
            <a:ext cx="149573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main v0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E492DA-B8C6-376C-EC26-CBAAC9DE0478}"/>
              </a:ext>
            </a:extLst>
          </p:cNvPr>
          <p:cNvSpPr txBox="1"/>
          <p:nvPr/>
        </p:nvSpPr>
        <p:spPr>
          <a:xfrm>
            <a:off x="3049874" y="2605654"/>
            <a:ext cx="149573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main v1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BAB1A2-C008-51A7-C4FE-D32BF836B0DC}"/>
              </a:ext>
            </a:extLst>
          </p:cNvPr>
          <p:cNvSpPr txBox="1"/>
          <p:nvPr/>
        </p:nvSpPr>
        <p:spPr>
          <a:xfrm>
            <a:off x="5284647" y="2605654"/>
            <a:ext cx="149573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main v2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CF08D7-D2DA-0659-0AE7-79D75A2E332D}"/>
              </a:ext>
            </a:extLst>
          </p:cNvPr>
          <p:cNvSpPr txBox="1"/>
          <p:nvPr/>
        </p:nvSpPr>
        <p:spPr>
          <a:xfrm>
            <a:off x="7513017" y="2605654"/>
            <a:ext cx="149573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main v3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309BBA-CB28-F456-37EA-38479196A7D5}"/>
              </a:ext>
            </a:extLst>
          </p:cNvPr>
          <p:cNvCxnSpPr/>
          <p:nvPr/>
        </p:nvCxnSpPr>
        <p:spPr>
          <a:xfrm>
            <a:off x="2327460" y="2864894"/>
            <a:ext cx="735105" cy="11527"/>
          </a:xfrm>
          <a:prstGeom prst="straightConnector1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1FA72F-46BF-E27B-0A01-75F26F514222}"/>
              </a:ext>
            </a:extLst>
          </p:cNvPr>
          <p:cNvCxnSpPr>
            <a:cxnSpLocks/>
          </p:cNvCxnSpPr>
          <p:nvPr/>
        </p:nvCxnSpPr>
        <p:spPr>
          <a:xfrm flipV="1">
            <a:off x="4549425" y="2844403"/>
            <a:ext cx="728701" cy="1279"/>
          </a:xfrm>
          <a:prstGeom prst="straightConnector1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EC1530-77BC-3059-565C-102A58C0B262}"/>
              </a:ext>
            </a:extLst>
          </p:cNvPr>
          <p:cNvCxnSpPr>
            <a:cxnSpLocks/>
          </p:cNvCxnSpPr>
          <p:nvPr/>
        </p:nvCxnSpPr>
        <p:spPr>
          <a:xfrm flipV="1">
            <a:off x="6784197" y="2844402"/>
            <a:ext cx="728701" cy="1279"/>
          </a:xfrm>
          <a:prstGeom prst="straightConnector1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086BEA-69D8-A903-A897-18F4E94D477F}"/>
              </a:ext>
            </a:extLst>
          </p:cNvPr>
          <p:cNvSpPr txBox="1"/>
          <p:nvPr/>
        </p:nvSpPr>
        <p:spPr>
          <a:xfrm>
            <a:off x="2796541" y="4672038"/>
            <a:ext cx="210405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err="1"/>
              <a:t>bugfixing</a:t>
            </a:r>
            <a:r>
              <a:rPr lang="en-US" sz="2400"/>
              <a:t> v0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3E93D94-02A0-8EA9-21AB-08C43ED61342}"/>
              </a:ext>
            </a:extLst>
          </p:cNvPr>
          <p:cNvCxnSpPr>
            <a:cxnSpLocks/>
          </p:cNvCxnSpPr>
          <p:nvPr/>
        </p:nvCxnSpPr>
        <p:spPr>
          <a:xfrm flipH="1">
            <a:off x="3800752" y="3067300"/>
            <a:ext cx="20940" cy="1595056"/>
          </a:xfrm>
          <a:prstGeom prst="straightConnector1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3513E23-6A0C-082F-FF8D-BFFD26321EB3}"/>
              </a:ext>
            </a:extLst>
          </p:cNvPr>
          <p:cNvSpPr txBox="1"/>
          <p:nvPr/>
        </p:nvSpPr>
        <p:spPr>
          <a:xfrm>
            <a:off x="6916103" y="4672037"/>
            <a:ext cx="2104053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err="1"/>
              <a:t>bugfixing</a:t>
            </a:r>
            <a:r>
              <a:rPr lang="en-US" sz="2400"/>
              <a:t> v1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8F66F0-2A24-D3B0-AC1F-251024572A12}"/>
              </a:ext>
            </a:extLst>
          </p:cNvPr>
          <p:cNvCxnSpPr>
            <a:cxnSpLocks/>
          </p:cNvCxnSpPr>
          <p:nvPr/>
        </p:nvCxnSpPr>
        <p:spPr>
          <a:xfrm flipV="1">
            <a:off x="4917067" y="4894529"/>
            <a:ext cx="2003121" cy="12286"/>
          </a:xfrm>
          <a:prstGeom prst="straightConnector1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AA035ED-B1FA-A502-64CA-83420D735058}"/>
              </a:ext>
            </a:extLst>
          </p:cNvPr>
          <p:cNvSpPr txBox="1"/>
          <p:nvPr/>
        </p:nvSpPr>
        <p:spPr>
          <a:xfrm>
            <a:off x="2726531" y="3679030"/>
            <a:ext cx="10120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onsolas"/>
              </a:rPr>
              <a:t>branch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E09627-5F39-098E-5D25-C6176E930634}"/>
              </a:ext>
            </a:extLst>
          </p:cNvPr>
          <p:cNvSpPr txBox="1"/>
          <p:nvPr/>
        </p:nvSpPr>
        <p:spPr>
          <a:xfrm>
            <a:off x="2291953" y="2119311"/>
            <a:ext cx="10120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onsolas"/>
              </a:rPr>
              <a:t>commit</a:t>
            </a:r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3938352-A6FD-3797-1AB0-15E0DFB840F5}"/>
              </a:ext>
            </a:extLst>
          </p:cNvPr>
          <p:cNvCxnSpPr>
            <a:cxnSpLocks/>
          </p:cNvCxnSpPr>
          <p:nvPr/>
        </p:nvCxnSpPr>
        <p:spPr>
          <a:xfrm flipV="1">
            <a:off x="8280581" y="3114544"/>
            <a:ext cx="20732" cy="1506519"/>
          </a:xfrm>
          <a:prstGeom prst="straightConnector1">
            <a:avLst/>
          </a:prstGeom>
          <a:ln w="571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143697-0308-4868-B4C0-51E0F8E01C2F}"/>
              </a:ext>
            </a:extLst>
          </p:cNvPr>
          <p:cNvSpPr txBox="1"/>
          <p:nvPr/>
        </p:nvSpPr>
        <p:spPr>
          <a:xfrm>
            <a:off x="8498681" y="3682602"/>
            <a:ext cx="101203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onsolas"/>
              </a:rPr>
              <a:t>merge</a:t>
            </a:r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A9EB4A-60CC-F6F0-D583-3E055758AA97}"/>
              </a:ext>
            </a:extLst>
          </p:cNvPr>
          <p:cNvSpPr txBox="1"/>
          <p:nvPr/>
        </p:nvSpPr>
        <p:spPr>
          <a:xfrm>
            <a:off x="9733532" y="2605653"/>
            <a:ext cx="149573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main v4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C7BA5A8-9ED7-8B2D-FFA9-5419CA6D56D0}"/>
              </a:ext>
            </a:extLst>
          </p:cNvPr>
          <p:cNvCxnSpPr>
            <a:cxnSpLocks/>
          </p:cNvCxnSpPr>
          <p:nvPr/>
        </p:nvCxnSpPr>
        <p:spPr>
          <a:xfrm flipV="1">
            <a:off x="9004713" y="2844401"/>
            <a:ext cx="728701" cy="1279"/>
          </a:xfrm>
          <a:prstGeom prst="straightConnector1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64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53948-F8CC-61AF-1292-0C14FEE02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.</a:t>
            </a:r>
            <a:r>
              <a:rPr lang="en-US" err="1"/>
              <a:t>gitignore</a:t>
            </a:r>
            <a:r>
              <a:rPr lang="en-US"/>
              <a:t>:</a:t>
            </a:r>
            <a:br>
              <a:rPr lang="en-US"/>
            </a:br>
            <a:r>
              <a:rPr lang="en-US"/>
              <a:t>some temporary files should not be tracked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B704CEA-E5CB-8288-F90C-336E24B0C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1352" y="1920874"/>
            <a:ext cx="7949297" cy="3963604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220074-7C33-A14C-BD44-9F1E16E9D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B66A1-7249-48FC-BAB4-8331E79D530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11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575F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62E01B9E1776E408203574733E717FE" ma:contentTypeVersion="17" ma:contentTypeDescription="Ein neues Dokument erstellen." ma:contentTypeScope="" ma:versionID="ac11ceed0494169ceb94eddfc14233b5">
  <xsd:schema xmlns:xsd="http://www.w3.org/2001/XMLSchema" xmlns:xs="http://www.w3.org/2001/XMLSchema" xmlns:p="http://schemas.microsoft.com/office/2006/metadata/properties" xmlns:ns3="2b30297b-8c94-4495-943a-f9bc3ef77a9d" xmlns:ns4="e780b1f2-8aca-4c70-9e5d-2609d4dd6371" targetNamespace="http://schemas.microsoft.com/office/2006/metadata/properties" ma:root="true" ma:fieldsID="bc30e772d831bc10854a6744c5fe1be3" ns3:_="" ns4:_="">
    <xsd:import namespace="2b30297b-8c94-4495-943a-f9bc3ef77a9d"/>
    <xsd:import namespace="e780b1f2-8aca-4c70-9e5d-2609d4dd637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AutoTags" minOccurs="0"/>
                <xsd:element ref="ns3:MediaLengthInSecond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SearchProperties" minOccurs="0"/>
                <xsd:element ref="ns3:MediaServiceSystemTag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30297b-8c94-4495-943a-f9bc3ef77a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0b1f2-8aca-4c70-9e5d-2609d4dd6371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2b30297b-8c94-4495-943a-f9bc3ef77a9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87E084-C354-4750-BE20-8DC58584B9F6}">
  <ds:schemaRefs>
    <ds:schemaRef ds:uri="2b30297b-8c94-4495-943a-f9bc3ef77a9d"/>
    <ds:schemaRef ds:uri="e780b1f2-8aca-4c70-9e5d-2609d4dd637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FFAAC0B-3B19-4944-853F-66EA889999C3}">
  <ds:schemaRefs>
    <ds:schemaRef ds:uri="2b30297b-8c94-4495-943a-f9bc3ef77a9d"/>
    <ds:schemaRef ds:uri="e780b1f2-8aca-4c70-9e5d-2609d4dd637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2CB4A77-00D0-4BB8-85E4-F396678B63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117</TotalTime>
  <Words>242</Words>
  <Application>Microsoft Office PowerPoint</Application>
  <PresentationFormat>Widescreen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Consolas</vt:lpstr>
      <vt:lpstr>Office Theme</vt:lpstr>
      <vt:lpstr>PowerPoint Presentation</vt:lpstr>
      <vt:lpstr>Why use git?</vt:lpstr>
      <vt:lpstr>Basic git commands cheat sheet</vt:lpstr>
      <vt:lpstr>Git stores your files as snapshots over time</vt:lpstr>
      <vt:lpstr>git commit</vt:lpstr>
      <vt:lpstr>Using git as a backup</vt:lpstr>
      <vt:lpstr>Portability and collaboration</vt:lpstr>
      <vt:lpstr>Branches: a parallel universe for your code</vt:lpstr>
      <vt:lpstr>.gitignore: some temporary files should not be tracked</vt:lpstr>
      <vt:lpstr>.gitignore: some temporary files should not be tracked</vt:lpstr>
      <vt:lpstr>.gitignore: some temporary files should not be tracked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Lindner</dc:creator>
  <cp:lastModifiedBy>Paul Juschitz</cp:lastModifiedBy>
  <cp:revision>2</cp:revision>
  <dcterms:created xsi:type="dcterms:W3CDTF">2022-11-03T16:45:34Z</dcterms:created>
  <dcterms:modified xsi:type="dcterms:W3CDTF">2025-05-13T12:27:43Z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0x010100E62E01B9E1776E408203574733E717FE</vt:lpwstr>
  </property>
</Properties>
</file>