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4281" r:id="rId5"/>
  </p:sldMasterIdLst>
  <p:notesMasterIdLst>
    <p:notesMasterId r:id="rId18"/>
  </p:notesMasterIdLst>
  <p:sldIdLst>
    <p:sldId id="1664" r:id="rId6"/>
    <p:sldId id="1695" r:id="rId7"/>
    <p:sldId id="1696" r:id="rId8"/>
    <p:sldId id="1697" r:id="rId9"/>
    <p:sldId id="1698" r:id="rId10"/>
    <p:sldId id="1699" r:id="rId11"/>
    <p:sldId id="1700" r:id="rId12"/>
    <p:sldId id="1701" r:id="rId13"/>
    <p:sldId id="1702" r:id="rId14"/>
    <p:sldId id="1694" r:id="rId15"/>
    <p:sldId id="1703" r:id="rId16"/>
    <p:sldId id="1704" r:id="rId1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F2D96"/>
    <a:srgbClr val="40BFDF"/>
    <a:srgbClr val="FF550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ittlere Formatvorlage 2 - Akz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6E25E649-3F16-4E02-A733-19D2CDBF48F0}" styleName="Mittlere Formatvorlage 3 - Akz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Mittlere Formatvorlage 4 - Akz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249" autoAdjust="0"/>
    <p:restoredTop sz="93979" autoAdjust="0"/>
  </p:normalViewPr>
  <p:slideViewPr>
    <p:cSldViewPr snapToGrid="0" snapToObjects="1">
      <p:cViewPr>
        <p:scale>
          <a:sx n="75" d="100"/>
          <a:sy n="75" d="100"/>
        </p:scale>
        <p:origin x="508" y="66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 snapToGrid="0" snapToObjects="1">
      <p:cViewPr varScale="1">
        <p:scale>
          <a:sx n="53" d="100"/>
          <a:sy n="53" d="100"/>
        </p:scale>
        <p:origin x="2648" y="6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10.xml"/><Relationship Id="rId10" Type="http://schemas.openxmlformats.org/officeDocument/2006/relationships/slide" Target="slides/slide5.xml"/><Relationship Id="rId19" Type="http://schemas.openxmlformats.org/officeDocument/2006/relationships/presProps" Target="presProps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112E58C-1C67-494E-B4B4-A6DDC6730F1F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de-DE"/>
        </a:p>
      </dgm:t>
    </dgm:pt>
    <dgm:pt modelId="{F049C39E-2091-4060-85F0-1BF65FD8C1F6}" type="pres">
      <dgm:prSet presAssocID="{F112E58C-1C67-494E-B4B4-A6DDC6730F1F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de-DE"/>
        </a:p>
      </dgm:t>
    </dgm:pt>
  </dgm:ptLst>
  <dgm:cxnLst>
    <dgm:cxn modelId="{7FDED27E-AC63-403D-9A45-5CF96CD6F98B}" type="presOf" srcId="{F112E58C-1C67-494E-B4B4-A6DDC6730F1F}" destId="{F049C39E-2091-4060-85F0-1BF65FD8C1F6}" srcOrd="0" destOrd="0" presId="urn:microsoft.com/office/officeart/2005/8/layout/vList2"/>
  </dgm:cxnLst>
  <dgm:bg/>
  <dgm:whole>
    <a:ln>
      <a:noFill/>
    </a:ln>
  </dgm:whole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AE94110-2BDC-2C47-A7CE-3629FA5FE9D9}" type="datetimeFigureOut">
              <a:t>13.04.2022</a:t>
            </a:fld>
            <a:endParaRPr lang="de-AT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AT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A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2E261C8-471B-5141-B35F-AD410B5E242B}" type="slidenum"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1833653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AT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E261C8-471B-5141-B35F-AD410B5E242B}" type="slidenum">
              <a:rPr lang="de-AT" smtClean="0"/>
              <a:t>2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47511710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AT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E261C8-471B-5141-B35F-AD410B5E242B}" type="slidenum">
              <a:rPr lang="de-AT" smtClean="0"/>
              <a:t>5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2778197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endParaRPr lang="de-DE" sz="1200" b="0" i="0" u="none" dirty="0" smtClean="0">
              <a:solidFill>
                <a:schemeClr val="tx1"/>
              </a:solidFill>
              <a:latin typeface="Source Sans Pro"/>
              <a:ea typeface="Source Sans Pro"/>
              <a:cs typeface="Source Sans Pro"/>
            </a:endParaRPr>
          </a:p>
          <a:p>
            <a:endParaRPr lang="de-AT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E261C8-471B-5141-B35F-AD410B5E242B}" type="slidenum">
              <a:rPr lang="de-AT" smtClean="0"/>
              <a:t>6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229606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AT" dirty="0" smtClean="0"/>
          </a:p>
          <a:p>
            <a:pPr>
              <a:buClr>
                <a:srgbClr val="FF5501"/>
              </a:buClr>
              <a:buFont typeface="Wingdings" panose="05000000000000000000" pitchFamily="2" charset="2"/>
              <a:buNone/>
            </a:pPr>
            <a:endParaRPr lang="de-AT" sz="2900" dirty="0" smtClean="0">
              <a:solidFill>
                <a:srgbClr val="2F2D9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de-AT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E261C8-471B-5141-B35F-AD410B5E242B}" type="slidenum">
              <a:rPr lang="de-AT" smtClean="0"/>
              <a:t>7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73729256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AT" dirty="0" smtClean="0"/>
              <a:t>ERGÄNZEN</a:t>
            </a:r>
          </a:p>
          <a:p>
            <a:pPr>
              <a:buClr>
                <a:srgbClr val="FF5501"/>
              </a:buClr>
              <a:buFont typeface="Wingdings" panose="05000000000000000000" pitchFamily="2" charset="2"/>
              <a:buNone/>
            </a:pPr>
            <a:endParaRPr lang="de-AT" sz="2900" dirty="0" smtClean="0">
              <a:solidFill>
                <a:srgbClr val="2F2D9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de-AT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E261C8-471B-5141-B35F-AD410B5E242B}" type="slidenum">
              <a:rPr lang="de-AT" smtClean="0"/>
              <a:t>8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85161500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AT" dirty="0" smtClean="0"/>
          </a:p>
          <a:p>
            <a:pPr>
              <a:buClr>
                <a:srgbClr val="FF5501"/>
              </a:buClr>
              <a:buFont typeface="Wingdings" panose="05000000000000000000" pitchFamily="2" charset="2"/>
              <a:buNone/>
            </a:pPr>
            <a:endParaRPr lang="de-AT" sz="2900" dirty="0" smtClean="0">
              <a:solidFill>
                <a:srgbClr val="2F2D9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de-AT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E261C8-471B-5141-B35F-AD410B5E242B}" type="slidenum">
              <a:rPr lang="de-AT" smtClean="0"/>
              <a:t>10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09850308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AT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E261C8-471B-5141-B35F-AD410B5E242B}" type="slidenum">
              <a:rPr lang="de-AT" smtClean="0"/>
              <a:t>12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4468425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2.png"/><Relationship Id="rId7" Type="http://schemas.openxmlformats.org/officeDocument/2006/relationships/image" Target="../media/image7.jp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g"/><Relationship Id="rId5" Type="http://schemas.openxmlformats.org/officeDocument/2006/relationships/image" Target="../media/image5.png"/><Relationship Id="rId4" Type="http://schemas.openxmlformats.org/officeDocument/2006/relationships/image" Target="../media/image4.png"/><Relationship Id="rId9" Type="http://schemas.openxmlformats.org/officeDocument/2006/relationships/image" Target="../media/image9.jp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Rectangle 68">
            <a:extLst>
              <a:ext uri="{FF2B5EF4-FFF2-40B4-BE49-F238E27FC236}">
                <a16:creationId xmlns:a16="http://schemas.microsoft.com/office/drawing/2014/main" id="{90860375-F79F-2548-A6FD-857B8D133FF5}"/>
              </a:ext>
            </a:extLst>
          </p:cNvPr>
          <p:cNvSpPr/>
          <p:nvPr userDrawn="1"/>
        </p:nvSpPr>
        <p:spPr>
          <a:xfrm>
            <a:off x="0" y="626400"/>
            <a:ext cx="12192000" cy="1411620"/>
          </a:xfrm>
          <a:prstGeom prst="rect">
            <a:avLst/>
          </a:prstGeom>
          <a:solidFill>
            <a:srgbClr val="FF55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876424" y="2348527"/>
            <a:ext cx="8791575" cy="1471942"/>
          </a:xfrm>
        </p:spPr>
        <p:txBody>
          <a:bodyPr anchor="b">
            <a:normAutofit/>
          </a:bodyPr>
          <a:lstStyle>
            <a:lvl1pPr algn="l">
              <a:defRPr sz="4000">
                <a:solidFill>
                  <a:srgbClr val="2F2D96"/>
                </a:solidFill>
                <a:latin typeface="AmsiPro-Regular ☞" panose="020B0A06020201010104" pitchFamily="34" charset="77"/>
                <a:ea typeface="Source Sans Pro" panose="020B0503030403020204" pitchFamily="34" charset="0"/>
              </a:defRPr>
            </a:lvl1pPr>
          </a:lstStyle>
          <a:p>
            <a:r>
              <a:rPr lang="de-DE" noProof="0"/>
              <a:t>TITEL HINZUFÜGEN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876424" y="3972870"/>
            <a:ext cx="8791575" cy="84231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2000" cap="all" baseline="0">
                <a:solidFill>
                  <a:srgbClr val="2F2D96"/>
                </a:solidFill>
                <a:latin typeface="AmsiPro-Regular ☞" panose="020B0A06020201010104" pitchFamily="34" charset="77"/>
                <a:ea typeface="Source Sans Pro" panose="020B0503030403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noProof="0"/>
              <a:t>UNTERTITEL HINZUFÜGEN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474CE05-B5C2-5641-9842-C0A12BC00BF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851474" y="135359"/>
            <a:ext cx="2099228" cy="361068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C498571B-8FB3-5D4C-A75A-F24AEB3FEFB7}"/>
              </a:ext>
            </a:extLst>
          </p:cNvPr>
          <p:cNvSpPr txBox="1"/>
          <p:nvPr userDrawn="1"/>
        </p:nvSpPr>
        <p:spPr>
          <a:xfrm>
            <a:off x="3512634" y="439358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de-AT"/>
          </a:p>
        </p:txBody>
      </p:sp>
      <p:pic>
        <p:nvPicPr>
          <p:cNvPr id="6" name="Grafik 5" descr="Ein Bild, das Zeichnung, Teller enthält.&#10;&#10;Automatisch generierte Beschreibung">
            <a:extLst>
              <a:ext uri="{FF2B5EF4-FFF2-40B4-BE49-F238E27FC236}">
                <a16:creationId xmlns:a16="http://schemas.microsoft.com/office/drawing/2014/main" id="{739B4947-EE84-4256-8DEC-AA6414CADF89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5368" y="626400"/>
            <a:ext cx="4553613" cy="1411620"/>
          </a:xfrm>
          <a:prstGeom prst="rect">
            <a:avLst/>
          </a:prstGeom>
        </p:spPr>
      </p:pic>
      <p:grpSp>
        <p:nvGrpSpPr>
          <p:cNvPr id="18" name="Google Shape;110;p16">
            <a:extLst>
              <a:ext uri="{FF2B5EF4-FFF2-40B4-BE49-F238E27FC236}">
                <a16:creationId xmlns:a16="http://schemas.microsoft.com/office/drawing/2014/main" id="{404CB677-7670-403A-9151-FBD15D0AE75C}"/>
              </a:ext>
            </a:extLst>
          </p:cNvPr>
          <p:cNvGrpSpPr/>
          <p:nvPr userDrawn="1"/>
        </p:nvGrpSpPr>
        <p:grpSpPr>
          <a:xfrm>
            <a:off x="2430692" y="5108803"/>
            <a:ext cx="7603866" cy="1428004"/>
            <a:chOff x="1854709" y="3583334"/>
            <a:chExt cx="4758862" cy="975710"/>
          </a:xfrm>
        </p:grpSpPr>
        <p:pic>
          <p:nvPicPr>
            <p:cNvPr id="19" name="Google Shape;111;p16">
              <a:extLst>
                <a:ext uri="{FF2B5EF4-FFF2-40B4-BE49-F238E27FC236}">
                  <a16:creationId xmlns:a16="http://schemas.microsoft.com/office/drawing/2014/main" id="{1DD57A59-EF07-4E52-B218-8E3EEFF0C475}"/>
                </a:ext>
              </a:extLst>
            </p:cNvPr>
            <p:cNvPicPr preferRelativeResize="0"/>
            <p:nvPr/>
          </p:nvPicPr>
          <p:blipFill rotWithShape="1">
            <a:blip r:embed="rId4">
              <a:alphaModFix/>
            </a:blip>
            <a:srcRect/>
            <a:stretch/>
          </p:blipFill>
          <p:spPr>
            <a:xfrm>
              <a:off x="4830724" y="4242492"/>
              <a:ext cx="1782847" cy="18426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0" name="Google Shape;112;p16">
              <a:extLst>
                <a:ext uri="{FF2B5EF4-FFF2-40B4-BE49-F238E27FC236}">
                  <a16:creationId xmlns:a16="http://schemas.microsoft.com/office/drawing/2014/main" id="{0E4AB658-8AF9-4CBC-BC3A-7ED904304617}"/>
                </a:ext>
              </a:extLst>
            </p:cNvPr>
            <p:cNvPicPr preferRelativeResize="0"/>
            <p:nvPr/>
          </p:nvPicPr>
          <p:blipFill rotWithShape="1">
            <a:blip r:embed="rId5">
              <a:alphaModFix/>
            </a:blip>
            <a:srcRect/>
            <a:stretch/>
          </p:blipFill>
          <p:spPr>
            <a:xfrm>
              <a:off x="3621080" y="4093723"/>
              <a:ext cx="678100" cy="46532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1" name="Google Shape;113;p16">
              <a:extLst>
                <a:ext uri="{FF2B5EF4-FFF2-40B4-BE49-F238E27FC236}">
                  <a16:creationId xmlns:a16="http://schemas.microsoft.com/office/drawing/2014/main" id="{AA1CA7A1-77D0-4848-A34D-3A0C3EDF9D1C}"/>
                </a:ext>
              </a:extLst>
            </p:cNvPr>
            <p:cNvPicPr preferRelativeResize="0"/>
            <p:nvPr/>
          </p:nvPicPr>
          <p:blipFill rotWithShape="1">
            <a:blip r:embed="rId6">
              <a:alphaModFix/>
            </a:blip>
            <a:srcRect/>
            <a:stretch/>
          </p:blipFill>
          <p:spPr>
            <a:xfrm>
              <a:off x="1854709" y="4224041"/>
              <a:ext cx="1021209" cy="26568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2" name="Google Shape;114;p16">
              <a:extLst>
                <a:ext uri="{FF2B5EF4-FFF2-40B4-BE49-F238E27FC236}">
                  <a16:creationId xmlns:a16="http://schemas.microsoft.com/office/drawing/2014/main" id="{47E51E7E-C0C5-4C54-BE1D-C7F92AE04E5D}"/>
                </a:ext>
              </a:extLst>
            </p:cNvPr>
            <p:cNvPicPr preferRelativeResize="0"/>
            <p:nvPr/>
          </p:nvPicPr>
          <p:blipFill rotWithShape="1">
            <a:blip r:embed="rId7">
              <a:alphaModFix/>
            </a:blip>
            <a:srcRect/>
            <a:stretch/>
          </p:blipFill>
          <p:spPr>
            <a:xfrm>
              <a:off x="4991192" y="3583334"/>
              <a:ext cx="1218782" cy="337935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7" name="Google Shape;28;p2" descr="Logo TU Graz">
            <a:extLst>
              <a:ext uri="{FF2B5EF4-FFF2-40B4-BE49-F238E27FC236}">
                <a16:creationId xmlns:a16="http://schemas.microsoft.com/office/drawing/2014/main" id="{85DAB73D-532F-4C47-B5F7-60E62DE52BAC}"/>
              </a:ext>
            </a:extLst>
          </p:cNvPr>
          <p:cNvPicPr preferRelativeResize="0"/>
          <p:nvPr userDrawn="1"/>
        </p:nvPicPr>
        <p:blipFill rotWithShape="1">
          <a:blip r:embed="rId8">
            <a:alphaModFix/>
          </a:blip>
          <a:srcRect l="-499" t="-1250" r="-497" b="-1250"/>
          <a:stretch/>
        </p:blipFill>
        <p:spPr>
          <a:xfrm>
            <a:off x="2354711" y="5005163"/>
            <a:ext cx="1853834" cy="754521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Google Shape;115;p16">
            <a:extLst>
              <a:ext uri="{FF2B5EF4-FFF2-40B4-BE49-F238E27FC236}">
                <a16:creationId xmlns:a16="http://schemas.microsoft.com/office/drawing/2014/main" id="{B47DE888-B48D-4C16-9FBC-48534FA74A63}"/>
              </a:ext>
            </a:extLst>
          </p:cNvPr>
          <p:cNvPicPr preferRelativeResize="0"/>
          <p:nvPr userDrawn="1"/>
        </p:nvPicPr>
        <p:blipFill rotWithShape="1">
          <a:blip r:embed="rId9">
            <a:alphaModFix/>
          </a:blip>
          <a:srcRect/>
          <a:stretch/>
        </p:blipFill>
        <p:spPr>
          <a:xfrm>
            <a:off x="5005094" y="5107574"/>
            <a:ext cx="1719800" cy="59666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9432742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abild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4304664"/>
            <a:ext cx="9912355" cy="819355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de-DE" dirty="0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41411" y="606426"/>
            <a:ext cx="9912354" cy="3299778"/>
          </a:xfrm>
          <a:prstGeom prst="round2DiagRect">
            <a:avLst>
              <a:gd name="adj1" fmla="val 4860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3200"/>
            </a:lvl1pPr>
          </a:lstStyle>
          <a:p>
            <a:pPr marL="0" lvl="0" indent="0">
              <a:buNone/>
            </a:pPr>
            <a:r>
              <a:rPr lang="de-DE" dirty="0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5124020"/>
            <a:ext cx="9910859" cy="68247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dirty="0"/>
              <a:t>Mastertextformat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951702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und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56" y="609600"/>
            <a:ext cx="9905955" cy="342900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de-DE" dirty="0"/>
              <a:t>Mastertitelformat bearbeiten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4419599"/>
            <a:ext cx="9904459" cy="1371599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dirty="0"/>
              <a:t>Mastertextformat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326217591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Zita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599"/>
            <a:ext cx="9302752" cy="2748429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de-DE" dirty="0"/>
              <a:t>Mastertitelformat bearbeiten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4309919"/>
            <a:ext cx="9906002" cy="1489496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60" name="TextBox 59"/>
          <p:cNvSpPr txBox="1"/>
          <p:nvPr/>
        </p:nvSpPr>
        <p:spPr>
          <a:xfrm>
            <a:off x="903512" y="73239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10537370" y="276497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46413693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nskar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2134041"/>
            <a:ext cx="9906001" cy="2511835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de-DE" dirty="0"/>
              <a:t>Mastertitelformat bearbeiten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4657655"/>
            <a:ext cx="9904505" cy="1140644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dirty="0"/>
              <a:t>Mastertextformat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13075671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Sp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</p:spPr>
        <p:txBody>
          <a:bodyPr/>
          <a:lstStyle/>
          <a:p>
            <a:r>
              <a:rPr lang="de-DE" dirty="0"/>
              <a:t>Mastertitelformat bearbeiten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141410" y="2674463"/>
            <a:ext cx="3196899" cy="685800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27918" y="3360263"/>
            <a:ext cx="3208735" cy="2430936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4766" y="2677635"/>
            <a:ext cx="3184385" cy="685800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04213" y="3363435"/>
            <a:ext cx="3195830" cy="2430936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442" y="2674463"/>
            <a:ext cx="3194968" cy="685800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52442" y="3360263"/>
            <a:ext cx="3194968" cy="2430936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dirty="0"/>
              <a:t>Mastertextformat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307018634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Bildsp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1141411" y="609600"/>
            <a:ext cx="9905999" cy="1905000"/>
          </a:xfrm>
        </p:spPr>
        <p:txBody>
          <a:bodyPr/>
          <a:lstStyle/>
          <a:p>
            <a:r>
              <a:rPr lang="de-DE" dirty="0"/>
              <a:t>Mastertitelformat bearbeiten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141413" y="4404596"/>
            <a:ext cx="3195240" cy="576262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141413" y="2666998"/>
            <a:ext cx="31952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de-DE" dirty="0"/>
              <a:t>Bild durch Klicken auf Symbol hinzufügen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41413" y="4980858"/>
            <a:ext cx="3195240" cy="817843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89053" y="4404596"/>
            <a:ext cx="3200400" cy="576262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89053" y="2666998"/>
            <a:ext cx="31989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de-DE" dirty="0"/>
              <a:t>Bild durch Klicken auf Symbol hinzufügen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87593" y="4980857"/>
            <a:ext cx="3200400" cy="810342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567" y="4404595"/>
            <a:ext cx="3190741" cy="576262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52442" y="2666998"/>
            <a:ext cx="3194969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de-DE" dirty="0"/>
              <a:t>Bild durch Klicken auf Symbol hinzufügen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52442" y="4980854"/>
            <a:ext cx="3194968" cy="810345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dirty="0"/>
              <a:t>Mastertextformat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25069612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1412" y="2249487"/>
            <a:ext cx="9905999" cy="3541714"/>
          </a:xfrm>
          <a:prstGeom prst="rect">
            <a:avLst/>
          </a:prstGeom>
        </p:spPr>
        <p:txBody>
          <a:bodyPr vert="eaVert" anchor="t"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26659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42400" y="609599"/>
            <a:ext cx="2005011" cy="5181601"/>
          </a:xfrm>
        </p:spPr>
        <p:txBody>
          <a:bodyPr vert="eaVert"/>
          <a:lstStyle/>
          <a:p>
            <a:r>
              <a:rPr lang="de-DE" dirty="0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1410" y="609599"/>
            <a:ext cx="7748590" cy="5181601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86262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1412" y="2249487"/>
            <a:ext cx="9905999" cy="354171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45418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419226"/>
            <a:ext cx="9906000" cy="2852737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de-DE" dirty="0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424362"/>
            <a:ext cx="9906000" cy="137477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800" cap="all"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dirty="0"/>
              <a:t>Mastertextformat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8436636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1410" y="2249486"/>
            <a:ext cx="4878389" cy="354171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249486"/>
            <a:ext cx="4875211" cy="354171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44933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19126"/>
            <a:ext cx="9906000" cy="1477961"/>
          </a:xfrm>
        </p:spPr>
        <p:txBody>
          <a:bodyPr/>
          <a:lstStyle/>
          <a:p>
            <a:r>
              <a:rPr lang="de-DE" dirty="0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0019" y="2249486"/>
            <a:ext cx="4649783" cy="823912"/>
          </a:xfrm>
          <a:prstGeom prst="rect">
            <a:avLst/>
          </a:prstGeo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1410" y="3073397"/>
            <a:ext cx="4878391" cy="271780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8" y="2249485"/>
            <a:ext cx="4646602" cy="823912"/>
          </a:xfrm>
          <a:prstGeom prst="rect">
            <a:avLst/>
          </a:prstGeo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073397"/>
            <a:ext cx="4875210" cy="271780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86920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Mastertitelformat bearbeiten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69595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511811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6705" y="609601"/>
            <a:ext cx="3856037" cy="1639884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dirty="0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56200" y="592666"/>
            <a:ext cx="5891209" cy="5198534"/>
          </a:xfrm>
          <a:prstGeom prst="rect">
            <a:avLst/>
          </a:prstGeom>
        </p:spPr>
        <p:txBody>
          <a:bodyPr anchor="ctr"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6705" y="2249486"/>
            <a:ext cx="3856037" cy="354171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dirty="0"/>
              <a:t>Mastertextformat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1409167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5934508" cy="163988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dirty="0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380721" y="609601"/>
            <a:ext cx="3666690" cy="5181599"/>
          </a:xfrm>
          <a:prstGeom prst="round2DiagRect">
            <a:avLst>
              <a:gd name="adj1" fmla="val 5608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 dirty="0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2249486"/>
            <a:ext cx="5934511" cy="354171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dirty="0"/>
              <a:t>Mastertextformat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23806434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BA2075CD-AA2B-0249-8C52-05389E0562DB}"/>
              </a:ext>
            </a:extLst>
          </p:cNvPr>
          <p:cNvSpPr/>
          <p:nvPr userDrawn="1"/>
        </p:nvSpPr>
        <p:spPr>
          <a:xfrm>
            <a:off x="9448800" y="190437"/>
            <a:ext cx="2743200" cy="551364"/>
          </a:xfrm>
          <a:prstGeom prst="rect">
            <a:avLst/>
          </a:prstGeom>
          <a:solidFill>
            <a:srgbClr val="FF55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1413" y="618518"/>
            <a:ext cx="9905998" cy="14785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de-AT" noProof="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2" y="2249487"/>
            <a:ext cx="9905999" cy="35417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noProof="0"/>
              <a:t>Mastertextformat bearbeiten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  <a:p>
            <a:pPr lvl="3"/>
            <a:r>
              <a:rPr lang="de-DE" noProof="0"/>
              <a:t>Vierte Ebene</a:t>
            </a:r>
          </a:p>
          <a:p>
            <a:pPr lvl="4"/>
            <a:r>
              <a:rPr lang="de-DE" noProof="0"/>
              <a:t>Fünfte Ebene</a:t>
            </a:r>
            <a:endParaRPr lang="de-AT" noProof="0"/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16E06CF4-0D0D-C34E-BBEF-C216FA32466B}"/>
              </a:ext>
            </a:extLst>
          </p:cNvPr>
          <p:cNvSpPr txBox="1"/>
          <p:nvPr userDrawn="1"/>
        </p:nvSpPr>
        <p:spPr>
          <a:xfrm>
            <a:off x="11281416" y="6400353"/>
            <a:ext cx="7772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dirty="0">
                <a:solidFill>
                  <a:srgbClr val="2F2D96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 </a:t>
            </a:r>
            <a:fld id="{6B2DF41E-7784-374A-8D9E-D85D7DC09526}" type="slidenum">
              <a:rPr lang="de-DE" sz="1200">
                <a:solidFill>
                  <a:srgbClr val="2F2D96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‹Nr.›</a:t>
            </a:fld>
            <a:endParaRPr lang="de-DE" sz="1200" dirty="0">
              <a:solidFill>
                <a:srgbClr val="2F2D96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pic>
        <p:nvPicPr>
          <p:cNvPr id="9" name="Grafik 8" descr="Ein Bild, das Zeichnung, Teller enthält.&#10;&#10;Automatisch generierte Beschreibung">
            <a:extLst>
              <a:ext uri="{FF2B5EF4-FFF2-40B4-BE49-F238E27FC236}">
                <a16:creationId xmlns:a16="http://schemas.microsoft.com/office/drawing/2014/main" id="{B419B184-0388-4FE9-AE60-9E2B32D1976B}"/>
              </a:ext>
            </a:extLst>
          </p:cNvPr>
          <p:cNvPicPr>
            <a:picLocks noChangeAspect="1"/>
          </p:cNvPicPr>
          <p:nvPr userDrawn="1"/>
        </p:nvPicPr>
        <p:blipFill>
          <a:blip r:embed="rId19"/>
          <a:stretch>
            <a:fillRect/>
          </a:stretch>
        </p:blipFill>
        <p:spPr>
          <a:xfrm>
            <a:off x="9448800" y="190437"/>
            <a:ext cx="1740131" cy="539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3288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82" r:id="rId1"/>
    <p:sldLayoutId id="2147484283" r:id="rId2"/>
    <p:sldLayoutId id="2147484284" r:id="rId3"/>
    <p:sldLayoutId id="2147484285" r:id="rId4"/>
    <p:sldLayoutId id="2147484286" r:id="rId5"/>
    <p:sldLayoutId id="2147484287" r:id="rId6"/>
    <p:sldLayoutId id="2147484288" r:id="rId7"/>
    <p:sldLayoutId id="2147484289" r:id="rId8"/>
    <p:sldLayoutId id="2147484290" r:id="rId9"/>
    <p:sldLayoutId id="2147484291" r:id="rId10"/>
    <p:sldLayoutId id="2147484292" r:id="rId11"/>
    <p:sldLayoutId id="2147484293" r:id="rId12"/>
    <p:sldLayoutId id="2147484294" r:id="rId13"/>
    <p:sldLayoutId id="2147484295" r:id="rId14"/>
    <p:sldLayoutId id="2147484296" r:id="rId15"/>
    <p:sldLayoutId id="2147484297" r:id="rId16"/>
    <p:sldLayoutId id="2147484298" r:id="rId17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400" b="1" kern="1200" cap="all" baseline="0">
          <a:solidFill>
            <a:srgbClr val="2F2D96"/>
          </a:solidFill>
          <a:latin typeface="AmsiPro-Regular ☞" panose="020B0A06020201010104" pitchFamily="34" charset="77"/>
          <a:ea typeface="Source Sans Pro" panose="020B0503030403020204" pitchFamily="34" charset="0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SzPct val="125000"/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Source Sans Pro" panose="020B0503030403020204" pitchFamily="34" charset="0"/>
          <a:ea typeface="Source Sans Pro" panose="020B0503030403020204" pitchFamily="34" charset="0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Source Sans Pro" panose="020B0503030403020204" pitchFamily="34" charset="0"/>
          <a:ea typeface="Source Sans Pro" panose="020B0503030403020204" pitchFamily="34" charset="0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Source Sans Pro" panose="020B0503030403020204" pitchFamily="34" charset="0"/>
          <a:ea typeface="Source Sans Pro" panose="020B0503030403020204" pitchFamily="34" charset="0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Source Sans Pro" panose="020B0503030403020204" pitchFamily="34" charset="0"/>
          <a:ea typeface="Source Sans Pro" panose="020B0503030403020204" pitchFamily="34" charset="0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Source Sans Pro" panose="020B0503030403020204" pitchFamily="34" charset="0"/>
          <a:ea typeface="Source Sans Pro" panose="020B0503030403020204" pitchFamily="34" charset="0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mailto:eva.gergely@univie.ac.at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9.png"/><Relationship Id="rId4" Type="http://schemas.openxmlformats.org/officeDocument/2006/relationships/hyperlink" Target="mailto:martin.weise@tuwien.ac.at" TargetMode="Externa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png"/><Relationship Id="rId3" Type="http://schemas.openxmlformats.org/officeDocument/2006/relationships/image" Target="../media/image30.jpeg"/><Relationship Id="rId7" Type="http://schemas.openxmlformats.org/officeDocument/2006/relationships/image" Target="../media/image3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jpeg"/><Relationship Id="rId5" Type="http://schemas.openxmlformats.org/officeDocument/2006/relationships/image" Target="../media/image32.jpg"/><Relationship Id="rId4" Type="http://schemas.openxmlformats.org/officeDocument/2006/relationships/image" Target="../media/image31.jpeg"/><Relationship Id="rId9" Type="http://schemas.openxmlformats.org/officeDocument/2006/relationships/image" Target="../media/image3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image" Target="../media/image9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g"/><Relationship Id="rId5" Type="http://schemas.openxmlformats.org/officeDocument/2006/relationships/image" Target="../media/image6.jp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microsoft.com/office/2007/relationships/hdphoto" Target="../media/hdphoto1.wdp"/><Relationship Id="rId7" Type="http://schemas.openxmlformats.org/officeDocument/2006/relationships/image" Target="../media/image15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image" Target="../media/image22.png"/><Relationship Id="rId7" Type="http://schemas.openxmlformats.org/officeDocument/2006/relationships/image" Target="../media/image2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hyperlink" Target="https://dbrepo.ossdip.at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m 3"/>
          <p:cNvGraphicFramePr/>
          <p:nvPr>
            <p:extLst/>
          </p:nvPr>
        </p:nvGraphicFramePr>
        <p:xfrm>
          <a:off x="1663700" y="584200"/>
          <a:ext cx="7061200" cy="13722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itel 1"/>
          <p:cNvSpPr txBox="1">
            <a:spLocks/>
          </p:cNvSpPr>
          <p:nvPr/>
        </p:nvSpPr>
        <p:spPr>
          <a:xfrm>
            <a:off x="1915427" y="2298700"/>
            <a:ext cx="8941484" cy="2590800"/>
          </a:xfrm>
          <a:prstGeom prst="rect">
            <a:avLst/>
          </a:prstGeom>
        </p:spPr>
        <p:txBody>
          <a:bodyPr vert="horz" lIns="91440" tIns="45720" rIns="91440" bIns="45720" rtlCol="0" anchor="b">
            <a:normAutofit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b="1" kern="1200" cap="all" baseline="0">
                <a:solidFill>
                  <a:srgbClr val="2F2D96"/>
                </a:solidFill>
                <a:latin typeface="AmsiPro-Regular ☞" panose="020B0A06020201010104" pitchFamily="34" charset="77"/>
                <a:ea typeface="Source Sans Pro" panose="020B0503030403020204" pitchFamily="34" charset="0"/>
                <a:cs typeface="+mj-cs"/>
              </a:defRPr>
            </a:lvl1pPr>
          </a:lstStyle>
          <a:p>
            <a:pPr algn="ctr">
              <a:lnSpc>
                <a:spcPct val="170000"/>
              </a:lnSpc>
            </a:pPr>
            <a:r>
              <a:rPr lang="de-AT" dirty="0" smtClean="0">
                <a:latin typeface="Arial" panose="020B0604020202020204" pitchFamily="34" charset="0"/>
                <a:cs typeface="Arial" panose="020B0604020202020204" pitchFamily="34" charset="0"/>
              </a:rPr>
              <a:t>FDA DB-</a:t>
            </a:r>
            <a:r>
              <a:rPr lang="de-AT" dirty="0" err="1" smtClean="0"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  <a:r>
              <a:rPr lang="de-AT" cap="none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epo</a:t>
            </a:r>
            <a:r>
              <a:rPr lang="de-AT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algn="ctr">
              <a:lnSpc>
                <a:spcPct val="170000"/>
              </a:lnSpc>
            </a:pPr>
            <a:r>
              <a:rPr lang="en-US" sz="20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Ein</a:t>
            </a:r>
            <a:r>
              <a:rPr lang="en-US" sz="20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repositorium</a:t>
            </a:r>
            <a:r>
              <a:rPr lang="en-US" sz="20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für</a:t>
            </a:r>
            <a:r>
              <a:rPr lang="en-US" sz="2000" b="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datenbanken</a:t>
            </a:r>
            <a:r>
              <a:rPr lang="en-US" sz="2000" b="0" dirty="0" smtClean="0">
                <a:latin typeface="Arial" panose="020B0604020202020204" pitchFamily="34" charset="0"/>
                <a:cs typeface="Arial" panose="020B0604020202020204" pitchFamily="34" charset="0"/>
              </a:rPr>
              <a:t>, das die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FAIR-</a:t>
            </a:r>
            <a:r>
              <a:rPr lang="en-US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Prinzipien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Datenversionierung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b="0" dirty="0" smtClean="0">
                <a:latin typeface="Arial" panose="020B0604020202020204" pitchFamily="34" charset="0"/>
                <a:cs typeface="Arial" panose="020B0604020202020204" pitchFamily="34" charset="0"/>
              </a:rPr>
              <a:t>und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reproduzierbare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abfragen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b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unterstützt</a:t>
            </a:r>
            <a:endParaRPr lang="en-US" sz="2000" b="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de-AT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37046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09613" y="368300"/>
            <a:ext cx="9905998" cy="1110270"/>
          </a:xfrm>
        </p:spPr>
        <p:txBody>
          <a:bodyPr/>
          <a:lstStyle/>
          <a:p>
            <a:r>
              <a:rPr lang="de-AT" dirty="0" smtClean="0">
                <a:latin typeface="Arial" panose="020B0604020202020204" pitchFamily="34" charset="0"/>
                <a:cs typeface="Arial" panose="020B0604020202020204" pitchFamily="34" charset="0"/>
              </a:rPr>
              <a:t>Interessenten</a:t>
            </a:r>
            <a:endParaRPr lang="de-AT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Inhaltsplatzhalter 4"/>
          <p:cNvSpPr>
            <a:spLocks noGrp="1"/>
          </p:cNvSpPr>
          <p:nvPr>
            <p:ph idx="1"/>
          </p:nvPr>
        </p:nvSpPr>
        <p:spPr>
          <a:xfrm>
            <a:off x="709613" y="1478570"/>
            <a:ext cx="10936047" cy="4727919"/>
          </a:xfrm>
        </p:spPr>
        <p:txBody>
          <a:bodyPr>
            <a:noAutofit/>
          </a:bodyPr>
          <a:lstStyle/>
          <a:p>
            <a:pPr>
              <a:buClr>
                <a:srgbClr val="FF5501"/>
              </a:buClr>
              <a:buFont typeface="Wingdings" panose="05000000000000000000" pitchFamily="2" charset="2"/>
              <a:buChar char="§"/>
            </a:pPr>
            <a:r>
              <a:rPr lang="en-US" sz="2000" dirty="0" err="1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Wassergütewirtschaft</a:t>
            </a:r>
            <a:r>
              <a:rPr lang="en-US" sz="2000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TUW </a:t>
            </a:r>
          </a:p>
          <a:p>
            <a:pPr>
              <a:buClr>
                <a:srgbClr val="FF5501"/>
              </a:buClr>
              <a:buFont typeface="Wingdings" panose="05000000000000000000" pitchFamily="2" charset="2"/>
              <a:buChar char="§"/>
            </a:pPr>
            <a:r>
              <a:rPr lang="en-US" sz="2000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ZID und </a:t>
            </a:r>
            <a:r>
              <a:rPr lang="en-US" sz="2000" dirty="0" err="1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Bibliothek</a:t>
            </a:r>
            <a:r>
              <a:rPr lang="en-US" sz="2000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UW</a:t>
            </a:r>
          </a:p>
          <a:p>
            <a:pPr>
              <a:buClr>
                <a:srgbClr val="FF5501"/>
              </a:buClr>
              <a:buFont typeface="Wingdings" panose="05000000000000000000" pitchFamily="2" charset="2"/>
              <a:buChar char="§"/>
            </a:pPr>
            <a:r>
              <a:rPr lang="en-US" sz="2000" dirty="0" err="1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Historisch-Kulturwissenschaftliche</a:t>
            </a:r>
            <a:r>
              <a:rPr lang="en-US" sz="2000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Fakultät</a:t>
            </a:r>
            <a:r>
              <a:rPr lang="en-US" sz="2000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UW</a:t>
            </a:r>
          </a:p>
          <a:p>
            <a:pPr>
              <a:buClr>
                <a:srgbClr val="FF5501"/>
              </a:buClr>
              <a:buFont typeface="Wingdings" panose="05000000000000000000" pitchFamily="2" charset="2"/>
              <a:buChar char="§"/>
            </a:pPr>
            <a:r>
              <a:rPr lang="en-US" sz="2000" dirty="0" err="1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Philologisch-Kulturwissenschaftliche</a:t>
            </a:r>
            <a:r>
              <a:rPr lang="en-US" sz="2000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Fakultät</a:t>
            </a:r>
            <a:r>
              <a:rPr lang="en-US" sz="2000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UW</a:t>
            </a:r>
          </a:p>
          <a:p>
            <a:pPr marL="0" indent="0">
              <a:buClr>
                <a:srgbClr val="FF5501"/>
              </a:buClr>
              <a:buNone/>
            </a:pPr>
            <a:r>
              <a:rPr lang="en-US" b="1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b="1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b="1" dirty="0" err="1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Internationales</a:t>
            </a:r>
            <a:r>
              <a:rPr lang="en-US" b="1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1" dirty="0" err="1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Interesse</a:t>
            </a:r>
            <a:r>
              <a:rPr lang="en-US" b="1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</a:p>
          <a:p>
            <a:pPr marL="0" indent="0">
              <a:buClr>
                <a:srgbClr val="FF5501"/>
              </a:buClr>
              <a:buNone/>
            </a:pPr>
            <a:r>
              <a:rPr lang="en-US" sz="2000" dirty="0" err="1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Forschungsdatenservices</a:t>
            </a:r>
            <a:r>
              <a:rPr lang="en-US" sz="2000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und IT-</a:t>
            </a:r>
            <a:r>
              <a:rPr lang="en-US" sz="2000" dirty="0" err="1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Forschung</a:t>
            </a:r>
            <a:r>
              <a:rPr lang="en-US" sz="2000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und </a:t>
            </a:r>
            <a:r>
              <a:rPr lang="en-US" sz="2000" dirty="0" err="1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Entwicklung</a:t>
            </a:r>
            <a:r>
              <a:rPr lang="en-US" sz="2000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TU Darmstadt (DE) </a:t>
            </a:r>
          </a:p>
          <a:p>
            <a:pPr marL="0" indent="0">
              <a:buClr>
                <a:srgbClr val="FF5501"/>
              </a:buClr>
              <a:buNone/>
            </a:pPr>
            <a:endParaRPr lang="en-US" sz="2000" b="1" dirty="0" smtClean="0">
              <a:solidFill>
                <a:srgbClr val="2F2D9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Clr>
                <a:srgbClr val="FF5501"/>
              </a:buClr>
              <a:buNone/>
            </a:pPr>
            <a:r>
              <a:rPr lang="en-US" b="1" dirty="0" err="1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Ebenfalls</a:t>
            </a:r>
            <a:r>
              <a:rPr lang="en-US" b="1" dirty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1" dirty="0" err="1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interessiert</a:t>
            </a:r>
            <a:r>
              <a:rPr lang="en-US" b="1" dirty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? </a:t>
            </a:r>
          </a:p>
          <a:p>
            <a:pPr marL="0" indent="0">
              <a:buClr>
                <a:srgbClr val="FF5501"/>
              </a:buClr>
              <a:buNone/>
            </a:pPr>
            <a:r>
              <a:rPr lang="de-AT" sz="2000" dirty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Kontaktieren Sie uns: </a:t>
            </a:r>
            <a:r>
              <a:rPr lang="de-AT" sz="2000" dirty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eva.gergely@univie.ac.at</a:t>
            </a:r>
            <a:r>
              <a:rPr lang="de-AT" sz="2000" dirty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und </a:t>
            </a:r>
            <a:r>
              <a:rPr lang="de-AT" sz="2000" dirty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martin.weise@tuwien.ac.at</a:t>
            </a:r>
            <a:r>
              <a:rPr lang="de-AT" sz="2000" dirty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74217" y="4328397"/>
            <a:ext cx="3989070" cy="22438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3916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 txBox="1">
            <a:spLocks noGrp="1"/>
          </p:cNvSpPr>
          <p:nvPr>
            <p:ph type="sldNum" sz="quarter" idx="4294967295"/>
          </p:nvPr>
        </p:nvSpPr>
        <p:spPr bwMode="auto">
          <a:xfrm>
            <a:off x="11366626" y="6428028"/>
            <a:ext cx="228600" cy="21717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defPPr>
              <a:defRPr lang="de-DE"/>
            </a:defPPr>
            <a:lvl1pPr marL="0" algn="l" defTabSz="914400">
              <a:defRPr sz="1200" b="0" i="0">
                <a:solidFill>
                  <a:srgbClr val="2E2C95"/>
                </a:solidFill>
                <a:latin typeface="TSCu_Paranar"/>
                <a:ea typeface="+mn-ea"/>
                <a:cs typeface="TSCu_Paranar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8100">
              <a:lnSpc>
                <a:spcPct val="100000"/>
              </a:lnSpc>
              <a:spcBef>
                <a:spcPts val="80"/>
              </a:spcBef>
              <a:defRPr/>
            </a:pPr>
            <a:fld id="{81D60167-4931-47E6-BA6A-407CBD079E47}" type="slidenum">
              <a:rPr lang="de-AT" spc="-5"/>
              <a:t>11</a:t>
            </a:fld>
            <a:endParaRPr spc="-5"/>
          </a:p>
        </p:txBody>
      </p:sp>
      <p:sp>
        <p:nvSpPr>
          <p:cNvPr id="3" name="object 3"/>
          <p:cNvSpPr txBox="1"/>
          <p:nvPr/>
        </p:nvSpPr>
        <p:spPr bwMode="auto">
          <a:xfrm>
            <a:off x="788312" y="4094416"/>
            <a:ext cx="10696407" cy="2326139"/>
          </a:xfrm>
          <a:prstGeom prst="rect">
            <a:avLst/>
          </a:prstGeom>
        </p:spPr>
        <p:txBody>
          <a:bodyPr vert="horz" wrap="square" lIns="0" tIns="111123" rIns="0" bIns="0" rtlCol="0">
            <a:noAutofit/>
          </a:bodyPr>
          <a:lstStyle/>
          <a:p>
            <a:pPr marL="241300" indent="-229235">
              <a:spcBef>
                <a:spcPts val="875"/>
              </a:spcBef>
              <a:buClr>
                <a:srgbClr val="FF5400"/>
              </a:buClr>
              <a:buSzPct val="125000"/>
              <a:buFont typeface="Wingdings"/>
              <a:buChar char=""/>
              <a:tabLst>
                <a:tab pos="241935" algn="l"/>
              </a:tabLst>
              <a:defRPr/>
            </a:pPr>
            <a:r>
              <a:rPr lang="de-AT" sz="2400" spc="-5" dirty="0">
                <a:solidFill>
                  <a:srgbClr val="2E2C95"/>
                </a:solidFill>
                <a:latin typeface="Arial"/>
                <a:cs typeface="Arial"/>
              </a:rPr>
              <a:t>Pilotphase mit </a:t>
            </a:r>
            <a:r>
              <a:rPr lang="de-AT" sz="2400" spc="-5" dirty="0" err="1">
                <a:solidFill>
                  <a:srgbClr val="2E2C95"/>
                </a:solidFill>
                <a:latin typeface="Arial"/>
                <a:cs typeface="Arial"/>
              </a:rPr>
              <a:t>friendly</a:t>
            </a:r>
            <a:r>
              <a:rPr lang="de-AT" sz="2400" spc="-5" dirty="0">
                <a:solidFill>
                  <a:srgbClr val="2E2C95"/>
                </a:solidFill>
                <a:latin typeface="Arial"/>
                <a:cs typeface="Arial"/>
              </a:rPr>
              <a:t> </a:t>
            </a:r>
            <a:r>
              <a:rPr lang="de-AT" sz="2400" spc="-5" dirty="0" err="1">
                <a:solidFill>
                  <a:srgbClr val="2E2C95"/>
                </a:solidFill>
                <a:latin typeface="Arial"/>
                <a:cs typeface="Arial"/>
              </a:rPr>
              <a:t>user</a:t>
            </a:r>
            <a:r>
              <a:rPr lang="de-AT" sz="2400" spc="-5" dirty="0">
                <a:solidFill>
                  <a:srgbClr val="2E2C95"/>
                </a:solidFill>
                <a:latin typeface="Arial"/>
                <a:cs typeface="Arial"/>
              </a:rPr>
              <a:t> </a:t>
            </a:r>
            <a:r>
              <a:rPr lang="de-AT" sz="2400" dirty="0">
                <a:solidFill>
                  <a:srgbClr val="2E2C95"/>
                </a:solidFill>
                <a:latin typeface="Arial"/>
                <a:cs typeface="Arial"/>
              </a:rPr>
              <a:t> </a:t>
            </a:r>
            <a:endParaRPr lang="de-AT" sz="2400" dirty="0">
              <a:latin typeface="Arial"/>
              <a:cs typeface="Arial"/>
            </a:endParaRPr>
          </a:p>
          <a:p>
            <a:pPr marL="241300" indent="-229235">
              <a:lnSpc>
                <a:spcPct val="100000"/>
              </a:lnSpc>
              <a:spcBef>
                <a:spcPts val="875"/>
              </a:spcBef>
              <a:buClr>
                <a:srgbClr val="FF5400"/>
              </a:buClr>
              <a:buSzPct val="125000"/>
              <a:buFont typeface="Wingdings"/>
              <a:buChar char=""/>
              <a:tabLst>
                <a:tab pos="241935" algn="l"/>
              </a:tabLst>
              <a:defRPr/>
            </a:pPr>
            <a:r>
              <a:rPr sz="2400" spc="-5" dirty="0" err="1" smtClean="0">
                <a:solidFill>
                  <a:srgbClr val="2E2C95"/>
                </a:solidFill>
                <a:latin typeface="Arial"/>
                <a:cs typeface="Arial"/>
              </a:rPr>
              <a:t>Bugfixing</a:t>
            </a:r>
            <a:r>
              <a:rPr sz="2400" spc="-5" dirty="0" smtClean="0">
                <a:solidFill>
                  <a:srgbClr val="2E2C95"/>
                </a:solidFill>
                <a:latin typeface="Arial"/>
                <a:cs typeface="Arial"/>
              </a:rPr>
              <a:t> </a:t>
            </a:r>
            <a:r>
              <a:rPr lang="de-AT" sz="2400" spc="-5" dirty="0" smtClean="0">
                <a:solidFill>
                  <a:srgbClr val="2E2C95"/>
                </a:solidFill>
                <a:latin typeface="Arial"/>
                <a:cs typeface="Arial"/>
              </a:rPr>
              <a:t>u</a:t>
            </a:r>
            <a:r>
              <a:rPr sz="2400" spc="-5" dirty="0" err="1" smtClean="0">
                <a:solidFill>
                  <a:srgbClr val="2E2C95"/>
                </a:solidFill>
                <a:latin typeface="Arial"/>
                <a:cs typeface="Arial"/>
              </a:rPr>
              <a:t>nd</a:t>
            </a:r>
            <a:r>
              <a:rPr sz="2400" spc="40" dirty="0" smtClean="0">
                <a:solidFill>
                  <a:srgbClr val="2E2C95"/>
                </a:solidFill>
                <a:latin typeface="Arial"/>
                <a:cs typeface="Arial"/>
              </a:rPr>
              <a:t> </a:t>
            </a:r>
            <a:r>
              <a:rPr sz="2400" spc="-5" dirty="0">
                <a:solidFill>
                  <a:srgbClr val="2E2C95"/>
                </a:solidFill>
                <a:latin typeface="Arial"/>
                <a:cs typeface="Arial"/>
              </a:rPr>
              <a:t>refinements</a:t>
            </a:r>
            <a:endParaRPr sz="2400" dirty="0">
              <a:latin typeface="Arial"/>
              <a:cs typeface="Arial"/>
            </a:endParaRPr>
          </a:p>
          <a:p>
            <a:pPr marL="241300" indent="-229235">
              <a:lnSpc>
                <a:spcPct val="100000"/>
              </a:lnSpc>
              <a:spcBef>
                <a:spcPts val="1585"/>
              </a:spcBef>
              <a:buClr>
                <a:srgbClr val="FF5400"/>
              </a:buClr>
              <a:buSzPct val="125000"/>
              <a:buFont typeface="Wingdings"/>
              <a:buChar char=""/>
              <a:tabLst>
                <a:tab pos="241935" algn="l"/>
              </a:tabLst>
              <a:defRPr/>
            </a:pPr>
            <a:r>
              <a:rPr sz="2400" spc="-5" dirty="0" smtClean="0">
                <a:solidFill>
                  <a:srgbClr val="2E2C95"/>
                </a:solidFill>
                <a:latin typeface="Arial"/>
                <a:cs typeface="Arial"/>
              </a:rPr>
              <a:t>Set-up </a:t>
            </a:r>
            <a:r>
              <a:rPr lang="de-AT" sz="2400" spc="-5" dirty="0" smtClean="0">
                <a:solidFill>
                  <a:srgbClr val="2E2C95"/>
                </a:solidFill>
                <a:latin typeface="Arial"/>
                <a:cs typeface="Arial"/>
              </a:rPr>
              <a:t>an der </a:t>
            </a:r>
            <a:r>
              <a:rPr lang="de-AT" sz="2400" spc="-5" dirty="0" smtClean="0">
                <a:solidFill>
                  <a:srgbClr val="2E2C95"/>
                </a:solidFill>
                <a:latin typeface="Arial"/>
                <a:cs typeface="Arial"/>
              </a:rPr>
              <a:t>Universität </a:t>
            </a:r>
            <a:r>
              <a:rPr lang="de-AT" sz="2400" spc="-5" dirty="0" smtClean="0">
                <a:solidFill>
                  <a:srgbClr val="2E2C95"/>
                </a:solidFill>
                <a:latin typeface="Arial"/>
                <a:cs typeface="Arial"/>
              </a:rPr>
              <a:t>Wien </a:t>
            </a:r>
            <a:endParaRPr sz="2400" spc="-14" dirty="0">
              <a:solidFill>
                <a:srgbClr val="2E2C95"/>
              </a:solidFill>
              <a:latin typeface="Arial"/>
              <a:cs typeface="Arial"/>
            </a:endParaRPr>
          </a:p>
        </p:txBody>
      </p:sp>
      <p:sp>
        <p:nvSpPr>
          <p:cNvPr id="461015880" name="object 3"/>
          <p:cNvSpPr txBox="1"/>
          <p:nvPr/>
        </p:nvSpPr>
        <p:spPr bwMode="auto">
          <a:xfrm>
            <a:off x="747749" y="1093611"/>
            <a:ext cx="11149719" cy="2255298"/>
          </a:xfrm>
          <a:prstGeom prst="rect">
            <a:avLst/>
          </a:prstGeom>
        </p:spPr>
        <p:txBody>
          <a:bodyPr vert="horz" wrap="square" lIns="0" tIns="111123" rIns="0" bIns="0" rtlCol="0">
            <a:noAutofit/>
          </a:bodyPr>
          <a:lstStyle/>
          <a:p>
            <a:pPr marL="241299" indent="-229233">
              <a:lnSpc>
                <a:spcPct val="100000"/>
              </a:lnSpc>
              <a:spcBef>
                <a:spcPts val="1583"/>
              </a:spcBef>
              <a:buClr>
                <a:srgbClr val="FF5400"/>
              </a:buClr>
              <a:buSzPct val="125000"/>
              <a:buFont typeface="Wingdings"/>
              <a:buChar char=""/>
              <a:tabLst>
                <a:tab pos="241933" algn="l"/>
              </a:tabLst>
              <a:defRPr/>
            </a:pPr>
            <a:r>
              <a:rPr sz="2400" spc="-13" dirty="0">
                <a:solidFill>
                  <a:srgbClr val="2E2C95"/>
                </a:solidFill>
                <a:latin typeface="Arial"/>
                <a:cs typeface="Arial"/>
              </a:rPr>
              <a:t>Paper “FDA-</a:t>
            </a:r>
            <a:r>
              <a:rPr sz="2400" spc="-13" dirty="0" err="1">
                <a:solidFill>
                  <a:srgbClr val="2E2C95"/>
                </a:solidFill>
                <a:latin typeface="Arial"/>
                <a:cs typeface="Arial"/>
              </a:rPr>
              <a:t>DBrepo</a:t>
            </a:r>
            <a:r>
              <a:rPr sz="2400" spc="-13" dirty="0">
                <a:solidFill>
                  <a:srgbClr val="2E2C95"/>
                </a:solidFill>
                <a:latin typeface="Arial"/>
                <a:cs typeface="Arial"/>
              </a:rPr>
              <a:t>: A Data Preservation Repository Supporting FAIR Principles, Data Versioning and Reproducible Queries”</a:t>
            </a:r>
            <a:br>
              <a:rPr sz="2400" spc="-13" dirty="0">
                <a:solidFill>
                  <a:srgbClr val="2E2C95"/>
                </a:solidFill>
                <a:latin typeface="Arial"/>
                <a:cs typeface="Arial"/>
              </a:rPr>
            </a:br>
            <a:r>
              <a:rPr lang="en-US" sz="2000" b="0" i="1" u="none" strike="noStrike" cap="none" spc="-13" dirty="0">
                <a:solidFill>
                  <a:srgbClr val="2E2C95"/>
                </a:solidFill>
                <a:latin typeface="Arial"/>
                <a:ea typeface="Arial"/>
                <a:cs typeface="Arial"/>
              </a:rPr>
              <a:t>DOI 10.17605/OSF.IO/B7NX5</a:t>
            </a:r>
            <a:r>
              <a:rPr sz="1000" b="0" i="1" u="none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endParaRPr sz="2000" i="1" spc="-13" dirty="0">
              <a:solidFill>
                <a:srgbClr val="2E2C95"/>
              </a:solidFill>
              <a:latin typeface="Arial"/>
              <a:cs typeface="Arial"/>
            </a:endParaRPr>
          </a:p>
          <a:p>
            <a:pPr lvl="1">
              <a:lnSpc>
                <a:spcPct val="100000"/>
              </a:lnSpc>
              <a:spcBef>
                <a:spcPts val="1583"/>
              </a:spcBef>
              <a:tabLst>
                <a:tab pos="241933" algn="l"/>
              </a:tabLst>
              <a:defRPr/>
            </a:pPr>
            <a:r>
              <a:rPr sz="1200" b="0" i="0" u="none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M. </a:t>
            </a:r>
            <a:r>
              <a:rPr sz="1200" b="0" i="0" u="sng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Weise</a:t>
            </a:r>
            <a:r>
              <a:rPr sz="1200" b="0" i="0" u="none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, C. Michlits, M. Staudinger, E. Gergely, K. Stytsenko, R. Ganguly, A. Rauber: </a:t>
            </a:r>
            <a:br>
              <a:rPr sz="1200" b="0" i="0" u="none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</a:br>
            <a:r>
              <a:rPr sz="1200" b="0" i="0" u="none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“</a:t>
            </a:r>
            <a:r>
              <a:rPr sz="1200" b="0" i="1" u="none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FDA-</a:t>
            </a:r>
            <a:r>
              <a:rPr sz="1200" b="0" i="1" u="none" dirty="0" err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DBRepo</a:t>
            </a:r>
            <a:r>
              <a:rPr sz="1200" b="0" i="1" u="none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: A Data Preservation Repository Supporting FAIR Principles, Data Versioning and Reproducible Queries</a:t>
            </a:r>
            <a:r>
              <a:rPr sz="1200" b="0" i="0" u="none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”; </a:t>
            </a:r>
            <a:br>
              <a:rPr sz="1200" b="0" i="0" u="none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</a:br>
            <a:r>
              <a:rPr sz="1200" b="0" i="0" u="none" dirty="0" err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Vortrag</a:t>
            </a:r>
            <a:r>
              <a:rPr sz="1200" b="0" i="0" u="none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: </a:t>
            </a:r>
            <a:r>
              <a:rPr sz="1200" b="0" i="0" u="none" dirty="0" err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iPRES</a:t>
            </a:r>
            <a:r>
              <a:rPr sz="1200" b="0" i="0" u="none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2021,  Beijing, China;  19.10.2021  - 21.10.2021; in: “</a:t>
            </a:r>
            <a:r>
              <a:rPr sz="1200" b="0" i="1" u="none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Proceedings of the 17th International Conference on Digital Preservation</a:t>
            </a:r>
            <a:r>
              <a:rPr sz="1200" b="0" i="0" u="none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”,  (2021),  S. 34.</a:t>
            </a:r>
            <a:br>
              <a:rPr sz="1200" b="0" i="0" u="none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</a:br>
            <a:r>
              <a:rPr sz="1200" b="0" i="0" u="none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/>
            </a:r>
            <a:br>
              <a:rPr sz="1200" b="0" i="0" u="none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</a:br>
            <a:r>
              <a:rPr sz="1200" b="0" i="0" u="none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/>
            </a:r>
            <a:br>
              <a:rPr sz="1200" b="0" i="0" u="none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</a:br>
            <a:endParaRPr sz="2400" spc="-13" dirty="0">
              <a:solidFill>
                <a:srgbClr val="2E2C95"/>
              </a:solidFill>
              <a:latin typeface="Arial"/>
              <a:cs typeface="Arial"/>
            </a:endParaRPr>
          </a:p>
        </p:txBody>
      </p:sp>
      <p:sp>
        <p:nvSpPr>
          <p:cNvPr id="7" name="Titel 1"/>
          <p:cNvSpPr txBox="1">
            <a:spLocks/>
          </p:cNvSpPr>
          <p:nvPr/>
        </p:nvSpPr>
        <p:spPr bwMode="auto">
          <a:xfrm>
            <a:off x="709613" y="368300"/>
            <a:ext cx="9905998" cy="11102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400" b="1" kern="1200" cap="all" baseline="0">
                <a:solidFill>
                  <a:srgbClr val="2F2D96"/>
                </a:solidFill>
                <a:latin typeface="AmsiPro-Regular ☞" panose="020B0A06020201010104" pitchFamily="34" charset="77"/>
                <a:ea typeface="Source Sans Pro" panose="020B0503030403020204" pitchFamily="34" charset="0"/>
                <a:cs typeface="+mj-cs"/>
              </a:defRPr>
            </a:lvl1pPr>
          </a:lstStyle>
          <a:p>
            <a:r>
              <a:rPr lang="de-AT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publikation</a:t>
            </a:r>
            <a:endParaRPr lang="de-AT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itel 1"/>
          <p:cNvSpPr txBox="1">
            <a:spLocks/>
          </p:cNvSpPr>
          <p:nvPr/>
        </p:nvSpPr>
        <p:spPr bwMode="auto">
          <a:xfrm>
            <a:off x="709613" y="3320969"/>
            <a:ext cx="9905998" cy="11102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400" b="1" kern="1200" cap="all" baseline="0">
                <a:solidFill>
                  <a:srgbClr val="2F2D96"/>
                </a:solidFill>
                <a:latin typeface="AmsiPro-Regular ☞" panose="020B0A06020201010104" pitchFamily="34" charset="77"/>
                <a:ea typeface="Source Sans Pro" panose="020B0503030403020204" pitchFamily="34" charset="0"/>
                <a:cs typeface="+mj-cs"/>
              </a:defRPr>
            </a:lvl1pPr>
          </a:lstStyle>
          <a:p>
            <a:r>
              <a:rPr lang="de-AT" dirty="0" smtClean="0">
                <a:latin typeface="Arial" panose="020B0604020202020204" pitchFamily="34" charset="0"/>
                <a:cs typeface="Arial" panose="020B0604020202020204" pitchFamily="34" charset="0"/>
              </a:rPr>
              <a:t>Nächste schritte</a:t>
            </a:r>
            <a:endParaRPr lang="de-AT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643358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m="http://schemas.openxmlformats.org/officeDocument/2006/math" xmlns:w="http://schemas.openxmlformats.org/wordprocessingml/2006/main"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u:find - Raman Ganguly">
            <a:extLst>
              <a:ext uri="{FF2B5EF4-FFF2-40B4-BE49-F238E27FC236}">
                <a16:creationId xmlns:a16="http://schemas.microsoft.com/office/drawing/2014/main" id="{855D8512-BD2E-4265-B919-0C6F1A068C1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144"/>
          <a:stretch/>
        </p:blipFill>
        <p:spPr bwMode="auto">
          <a:xfrm>
            <a:off x="8521271" y="1625012"/>
            <a:ext cx="1005652" cy="124275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Andreas Rauber – SBA Research">
            <a:extLst>
              <a:ext uri="{FF2B5EF4-FFF2-40B4-BE49-F238E27FC236}">
                <a16:creationId xmlns:a16="http://schemas.microsoft.com/office/drawing/2014/main" id="{2DC312ED-3A66-4695-BCB7-E69DB409AA7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516" t="4011" r="22788" b="40246"/>
          <a:stretch/>
        </p:blipFill>
        <p:spPr bwMode="auto">
          <a:xfrm flipH="1">
            <a:off x="793839" y="1703005"/>
            <a:ext cx="996967" cy="125077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Grafik 4">
            <a:extLst>
              <a:ext uri="{FF2B5EF4-FFF2-40B4-BE49-F238E27FC236}">
                <a16:creationId xmlns:a16="http://schemas.microsoft.com/office/drawing/2014/main" id="{A73EC897-49AF-4194-9BE6-55335366140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93839" y="3621356"/>
            <a:ext cx="1009931" cy="128678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4" name="Picture 2" descr="Kirill Stytsenko – Independent Software Consultant – KSWare | LinkedIn">
            <a:extLst>
              <a:ext uri="{FF2B5EF4-FFF2-40B4-BE49-F238E27FC236}">
                <a16:creationId xmlns:a16="http://schemas.microsoft.com/office/drawing/2014/main" id="{861DC76C-9B53-4BCC-B32A-F16D50B7EAD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665" r="13018"/>
          <a:stretch/>
        </p:blipFill>
        <p:spPr bwMode="auto">
          <a:xfrm>
            <a:off x="8464124" y="4959544"/>
            <a:ext cx="1007788" cy="128678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Rechteck 9"/>
          <p:cNvSpPr/>
          <p:nvPr/>
        </p:nvSpPr>
        <p:spPr>
          <a:xfrm>
            <a:off x="1848066" y="2613397"/>
            <a:ext cx="191740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dirty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Andreas </a:t>
            </a:r>
            <a:r>
              <a:rPr lang="de-DE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Rauber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Rechteck 16"/>
          <p:cNvSpPr/>
          <p:nvPr/>
        </p:nvSpPr>
        <p:spPr>
          <a:xfrm>
            <a:off x="1905067" y="4499705"/>
            <a:ext cx="191740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Cornelia Michlits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Rechteck 17"/>
          <p:cNvSpPr/>
          <p:nvPr/>
        </p:nvSpPr>
        <p:spPr>
          <a:xfrm>
            <a:off x="9638205" y="2520432"/>
            <a:ext cx="191740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Raman Ganguly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Rechteck 18"/>
          <p:cNvSpPr/>
          <p:nvPr/>
        </p:nvSpPr>
        <p:spPr>
          <a:xfrm>
            <a:off x="9638205" y="5876996"/>
            <a:ext cx="191740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Kirill Stytsenko 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Rechteck 19"/>
          <p:cNvSpPr/>
          <p:nvPr/>
        </p:nvSpPr>
        <p:spPr>
          <a:xfrm>
            <a:off x="9656907" y="4519621"/>
            <a:ext cx="191740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Eva Gergely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2" name="Grafik 1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93839" y="5030471"/>
            <a:ext cx="1014392" cy="121585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22" name="Rechteck 21"/>
          <p:cNvSpPr/>
          <p:nvPr/>
        </p:nvSpPr>
        <p:spPr>
          <a:xfrm>
            <a:off x="1851420" y="5876996"/>
            <a:ext cx="191740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Martin Weise 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6" name="Grafik 15"/>
          <p:cNvPicPr>
            <a:picLocks noChangeAspect="1"/>
          </p:cNvPicPr>
          <p:nvPr/>
        </p:nvPicPr>
        <p:blipFill rotWithShape="1">
          <a:blip r:embed="rId8"/>
          <a:srcRect b="11933"/>
          <a:stretch/>
        </p:blipFill>
        <p:spPr>
          <a:xfrm>
            <a:off x="4284800" y="3641295"/>
            <a:ext cx="1007079" cy="129025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24" name="Rechteck 23"/>
          <p:cNvSpPr/>
          <p:nvPr/>
        </p:nvSpPr>
        <p:spPr>
          <a:xfrm>
            <a:off x="5347782" y="4499705"/>
            <a:ext cx="208885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Moritz Staudinger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Titel 1"/>
          <p:cNvSpPr txBox="1">
            <a:spLocks/>
          </p:cNvSpPr>
          <p:nvPr/>
        </p:nvSpPr>
        <p:spPr bwMode="auto">
          <a:xfrm>
            <a:off x="709613" y="368300"/>
            <a:ext cx="9905998" cy="11102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400" b="1" kern="1200" cap="all" baseline="0">
                <a:solidFill>
                  <a:srgbClr val="2F2D96"/>
                </a:solidFill>
                <a:latin typeface="AmsiPro-Regular ☞" panose="020B0A06020201010104" pitchFamily="34" charset="77"/>
                <a:ea typeface="Source Sans Pro" panose="020B0503030403020204" pitchFamily="34" charset="0"/>
                <a:cs typeface="+mj-cs"/>
              </a:defRPr>
            </a:lvl1pPr>
          </a:lstStyle>
          <a:p>
            <a:r>
              <a:rPr lang="de-AT" dirty="0" smtClean="0">
                <a:latin typeface="Arial" panose="020B0604020202020204" pitchFamily="34" charset="0"/>
                <a:cs typeface="Arial" panose="020B0604020202020204" pitchFamily="34" charset="0"/>
              </a:rPr>
              <a:t>Unser </a:t>
            </a:r>
            <a:r>
              <a:rPr lang="de-AT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team</a:t>
            </a:r>
            <a:endParaRPr lang="de-AT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 rotWithShape="1">
          <a:blip r:embed="rId9"/>
          <a:srcRect l="5274" t="5500" r="6438" b="6062"/>
          <a:stretch/>
        </p:blipFill>
        <p:spPr>
          <a:xfrm>
            <a:off x="8464124" y="3485631"/>
            <a:ext cx="975256" cy="13003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4878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 bwMode="auto">
          <a:xfrm>
            <a:off x="709614" y="1371599"/>
            <a:ext cx="10882618" cy="5012575"/>
          </a:xfrm>
        </p:spPr>
        <p:txBody>
          <a:bodyPr>
            <a:normAutofit lnSpcReduction="10000"/>
          </a:bodyPr>
          <a:lstStyle/>
          <a:p>
            <a:pPr marL="0" indent="0">
              <a:buNone/>
              <a:defRPr/>
            </a:pPr>
            <a:r>
              <a:rPr lang="de-DE" b="1" dirty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Lead: </a:t>
            </a:r>
            <a:r>
              <a:rPr lang="de-DE" dirty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TU Graz</a:t>
            </a:r>
            <a:endParaRPr dirty="0">
              <a:solidFill>
                <a:srgbClr val="2F2D9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  <a:defRPr/>
            </a:pPr>
            <a:r>
              <a:rPr lang="de-DE" b="1" dirty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Timeline: </a:t>
            </a:r>
            <a:r>
              <a:rPr lang="de-DE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Januar </a:t>
            </a:r>
            <a:r>
              <a:rPr lang="de-DE" dirty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2020 – </a:t>
            </a:r>
            <a:r>
              <a:rPr lang="de-DE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Dezember </a:t>
            </a:r>
            <a:r>
              <a:rPr lang="de-DE" dirty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2022</a:t>
            </a:r>
            <a:endParaRPr dirty="0">
              <a:solidFill>
                <a:srgbClr val="2F2D9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  <a:defRPr/>
            </a:pPr>
            <a:r>
              <a:rPr lang="de-DE" b="1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Förderung: </a:t>
            </a:r>
            <a:r>
              <a:rPr lang="de-DE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Bundesministerium für Bildung, Wissenschaft und Forschung (BMBWF</a:t>
            </a:r>
            <a:r>
              <a:rPr lang="de-DE" dirty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dirty="0">
              <a:solidFill>
                <a:srgbClr val="2F2D9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  <a:defRPr/>
            </a:pPr>
            <a:r>
              <a:rPr lang="de-DE" b="1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Partner: </a:t>
            </a:r>
            <a:endParaRPr b="1" dirty="0">
              <a:solidFill>
                <a:srgbClr val="2F2D9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  <a:defRPr/>
            </a:pPr>
            <a:endParaRPr lang="de-DE" dirty="0">
              <a:solidFill>
                <a:srgbClr val="2F2D9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  <a:defRPr/>
            </a:pPr>
            <a:r>
              <a:rPr lang="en-US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 </a:t>
            </a:r>
            <a:r>
              <a:rPr lang="en-US" i="1" dirty="0" err="1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Förderung</a:t>
            </a:r>
            <a:r>
              <a:rPr lang="en-US" i="1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der </a:t>
            </a:r>
            <a:r>
              <a:rPr lang="en-US" i="1" dirty="0" err="1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Zusammenarbeit</a:t>
            </a:r>
            <a:r>
              <a:rPr lang="en-US" i="1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</a:t>
            </a:r>
            <a:r>
              <a:rPr lang="en-US" i="1" dirty="0" err="1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zwischen</a:t>
            </a:r>
            <a:r>
              <a:rPr lang="en-US" i="1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</a:t>
            </a:r>
            <a:r>
              <a:rPr lang="en-US" i="1" dirty="0" err="1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österreichischen</a:t>
            </a:r>
            <a:r>
              <a:rPr lang="en-US" i="1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</a:t>
            </a:r>
            <a:r>
              <a:rPr lang="en-US" i="1" dirty="0" err="1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Universitäten</a:t>
            </a:r>
            <a:r>
              <a:rPr lang="en-US" i="1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</a:t>
            </a:r>
            <a:r>
              <a:rPr lang="en-US" i="1" dirty="0" err="1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bei</a:t>
            </a:r>
            <a:r>
              <a:rPr lang="en-US" i="1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der </a:t>
            </a:r>
            <a:r>
              <a:rPr lang="en-US" i="1" dirty="0" err="1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Entwicklung</a:t>
            </a:r>
            <a:r>
              <a:rPr lang="en-US" i="1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</a:t>
            </a:r>
            <a:r>
              <a:rPr lang="en-US" i="1" dirty="0" err="1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kohärenter</a:t>
            </a:r>
            <a:r>
              <a:rPr lang="en-US" i="1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und solider </a:t>
            </a:r>
            <a:r>
              <a:rPr lang="en-US" i="1" dirty="0" err="1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Forschungsdatenmanagement-Dienste</a:t>
            </a:r>
            <a:endParaRPr lang="de-DE" i="1" dirty="0">
              <a:solidFill>
                <a:srgbClr val="2F2D9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  <a:defRPr/>
            </a:pPr>
            <a:r>
              <a:rPr lang="en-US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 </a:t>
            </a:r>
            <a:r>
              <a:rPr lang="en-US" i="1" dirty="0" err="1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Gemeinsam</a:t>
            </a:r>
            <a:r>
              <a:rPr lang="en-US" i="1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die </a:t>
            </a:r>
            <a:r>
              <a:rPr lang="en-US" i="1" dirty="0" err="1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Voraussetzungen</a:t>
            </a:r>
            <a:r>
              <a:rPr lang="en-US" i="1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i="1" dirty="0" err="1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für</a:t>
            </a:r>
            <a:r>
              <a:rPr lang="en-US" i="1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die </a:t>
            </a:r>
            <a:r>
              <a:rPr lang="en-US" i="1" dirty="0" err="1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Zukunft</a:t>
            </a:r>
            <a:r>
              <a:rPr lang="en-US" i="1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der </a:t>
            </a:r>
            <a:r>
              <a:rPr lang="en-US" i="1" dirty="0" err="1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datengetriebenen</a:t>
            </a:r>
            <a:r>
              <a:rPr lang="en-US" i="1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i="1" dirty="0" err="1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Wissenschaft</a:t>
            </a:r>
            <a:r>
              <a:rPr lang="en-US" i="1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i="1" dirty="0" err="1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schaffen</a:t>
            </a:r>
            <a:r>
              <a:rPr lang="en-US" i="1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de-AT" i="1" dirty="0">
              <a:solidFill>
                <a:srgbClr val="2F2D9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5" name="Gruppieren 4"/>
          <p:cNvGrpSpPr/>
          <p:nvPr/>
        </p:nvGrpSpPr>
        <p:grpSpPr bwMode="auto">
          <a:xfrm>
            <a:off x="2384802" y="3381843"/>
            <a:ext cx="8784976" cy="656783"/>
            <a:chOff x="1631504" y="2603639"/>
            <a:chExt cx="8784976" cy="656782"/>
          </a:xfrm>
        </p:grpSpPr>
        <p:pic>
          <p:nvPicPr>
            <p:cNvPr id="6" name="Grafik 5"/>
            <p:cNvPicPr>
              <a:picLocks noChangeAspect="1"/>
            </p:cNvPicPr>
            <p:nvPr/>
          </p:nvPicPr>
          <p:blipFill>
            <a:blip r:embed="rId3"/>
            <a:stretch/>
          </p:blipFill>
          <p:spPr bwMode="auto">
            <a:xfrm>
              <a:off x="6110539" y="2778815"/>
              <a:ext cx="1782847" cy="184260"/>
            </a:xfrm>
            <a:prstGeom prst="rect">
              <a:avLst/>
            </a:prstGeom>
          </p:spPr>
        </p:pic>
        <p:pic>
          <p:nvPicPr>
            <p:cNvPr id="7" name="Grafik 6"/>
            <p:cNvPicPr>
              <a:picLocks noChangeAspect="1"/>
            </p:cNvPicPr>
            <p:nvPr/>
          </p:nvPicPr>
          <p:blipFill>
            <a:blip r:embed="rId4"/>
            <a:stretch/>
          </p:blipFill>
          <p:spPr bwMode="auto">
            <a:xfrm>
              <a:off x="5345892" y="2603639"/>
              <a:ext cx="678100" cy="465321"/>
            </a:xfrm>
            <a:prstGeom prst="rect">
              <a:avLst/>
            </a:prstGeom>
          </p:spPr>
        </p:pic>
        <p:pic>
          <p:nvPicPr>
            <p:cNvPr id="8" name="Grafik 7"/>
            <p:cNvPicPr>
              <a:picLocks noChangeAspect="1"/>
            </p:cNvPicPr>
            <p:nvPr/>
          </p:nvPicPr>
          <p:blipFill>
            <a:blip r:embed="rId5"/>
            <a:stretch/>
          </p:blipFill>
          <p:spPr bwMode="auto">
            <a:xfrm>
              <a:off x="4210695" y="2690209"/>
              <a:ext cx="1021209" cy="265681"/>
            </a:xfrm>
            <a:prstGeom prst="rect">
              <a:avLst/>
            </a:prstGeom>
          </p:spPr>
        </p:pic>
        <p:pic>
          <p:nvPicPr>
            <p:cNvPr id="9" name="Grafik 8"/>
            <p:cNvPicPr>
              <a:picLocks noChangeAspect="1"/>
            </p:cNvPicPr>
            <p:nvPr/>
          </p:nvPicPr>
          <p:blipFill>
            <a:blip r:embed="rId6"/>
            <a:stretch/>
          </p:blipFill>
          <p:spPr bwMode="auto">
            <a:xfrm>
              <a:off x="2860994" y="2690209"/>
              <a:ext cx="1218782" cy="337935"/>
            </a:xfrm>
            <a:prstGeom prst="rect">
              <a:avLst/>
            </a:prstGeom>
          </p:spPr>
        </p:pic>
        <p:pic>
          <p:nvPicPr>
            <p:cNvPr id="10" name="Grafik 9"/>
            <p:cNvPicPr>
              <a:picLocks noChangeAspect="1"/>
            </p:cNvPicPr>
            <p:nvPr/>
          </p:nvPicPr>
          <p:blipFill>
            <a:blip r:embed="rId7"/>
            <a:stretch/>
          </p:blipFill>
          <p:spPr bwMode="auto">
            <a:xfrm>
              <a:off x="1631504" y="2691461"/>
              <a:ext cx="1076333" cy="407680"/>
            </a:xfrm>
            <a:prstGeom prst="rect">
              <a:avLst/>
            </a:prstGeom>
          </p:spPr>
        </p:pic>
        <p:sp>
          <p:nvSpPr>
            <p:cNvPr id="11" name="Textfeld 10"/>
            <p:cNvSpPr txBox="1"/>
            <p:nvPr/>
          </p:nvSpPr>
          <p:spPr bwMode="auto">
            <a:xfrm>
              <a:off x="7968208" y="2675647"/>
              <a:ext cx="2448272" cy="5847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defRPr/>
              </a:pPr>
              <a:r>
                <a:rPr lang="de-DE" sz="1600" dirty="0" smtClean="0">
                  <a:solidFill>
                    <a:srgbClr val="2F2D96"/>
                  </a:solidFill>
                  <a:latin typeface="Arial" panose="020B0604020202020204" pitchFamily="34" charset="0"/>
                  <a:ea typeface="Source Sans Pro" panose="020B0503030403020204" pitchFamily="34" charset="0"/>
                  <a:cs typeface="Arial" panose="020B0604020202020204" pitchFamily="34" charset="0"/>
                </a:rPr>
                <a:t>+ 23 </a:t>
              </a:r>
              <a:r>
                <a:rPr lang="de-DE" sz="1600" dirty="0" err="1">
                  <a:solidFill>
                    <a:srgbClr val="2F2D96"/>
                  </a:solidFill>
                  <a:latin typeface="Arial" panose="020B0604020202020204" pitchFamily="34" charset="0"/>
                  <a:ea typeface="Source Sans Pro" panose="020B0503030403020204" pitchFamily="34" charset="0"/>
                  <a:cs typeface="Arial" panose="020B0604020202020204" pitchFamily="34" charset="0"/>
                </a:rPr>
                <a:t>associated</a:t>
              </a:r>
              <a:r>
                <a:rPr lang="de-DE" sz="1600" dirty="0">
                  <a:solidFill>
                    <a:srgbClr val="2F2D96"/>
                  </a:solidFill>
                  <a:latin typeface="Arial" panose="020B0604020202020204" pitchFamily="34" charset="0"/>
                  <a:ea typeface="Source Sans Pro" panose="020B0503030403020204" pitchFamily="34" charset="0"/>
                  <a:cs typeface="Arial" panose="020B0604020202020204" pitchFamily="34" charset="0"/>
                </a:rPr>
                <a:t> </a:t>
              </a:r>
              <a:r>
                <a:rPr lang="de-DE" sz="1600" dirty="0" err="1">
                  <a:solidFill>
                    <a:srgbClr val="2F2D96"/>
                  </a:solidFill>
                  <a:latin typeface="Arial" panose="020B0604020202020204" pitchFamily="34" charset="0"/>
                  <a:ea typeface="Source Sans Pro" panose="020B0503030403020204" pitchFamily="34" charset="0"/>
                  <a:cs typeface="Arial" panose="020B0604020202020204" pitchFamily="34" charset="0"/>
                </a:rPr>
                <a:t>partners</a:t>
              </a:r>
              <a:endParaRPr lang="de-DE" sz="1600" dirty="0">
                <a:solidFill>
                  <a:srgbClr val="2F2D96"/>
                </a:solidFill>
                <a:latin typeface="Arial" panose="020B0604020202020204" pitchFamily="34" charset="0"/>
                <a:ea typeface="Source Sans Pro" panose="020B0503030403020204" pitchFamily="34" charset="0"/>
                <a:cs typeface="Arial" panose="020B0604020202020204" pitchFamily="34" charset="0"/>
              </a:endParaRPr>
            </a:p>
            <a:p>
              <a:pPr>
                <a:defRPr/>
              </a:pPr>
              <a:endParaRPr lang="de-AT" sz="1600" dirty="0"/>
            </a:p>
          </p:txBody>
        </p:sp>
      </p:grpSp>
      <p:sp>
        <p:nvSpPr>
          <p:cNvPr id="12" name="Titel 1"/>
          <p:cNvSpPr>
            <a:spLocks noGrp="1"/>
          </p:cNvSpPr>
          <p:nvPr>
            <p:ph type="title"/>
          </p:nvPr>
        </p:nvSpPr>
        <p:spPr>
          <a:xfrm>
            <a:off x="709613" y="368300"/>
            <a:ext cx="9905998" cy="1110270"/>
          </a:xfrm>
        </p:spPr>
        <p:txBody>
          <a:bodyPr/>
          <a:lstStyle/>
          <a:p>
            <a:r>
              <a:rPr lang="de-AT" dirty="0" smtClean="0">
                <a:latin typeface="Arial" panose="020B0604020202020204" pitchFamily="34" charset="0"/>
                <a:cs typeface="Arial" panose="020B0604020202020204" pitchFamily="34" charset="0"/>
              </a:rPr>
              <a:t>allgemein – Fair </a:t>
            </a:r>
            <a:r>
              <a:rPr lang="de-AT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data</a:t>
            </a:r>
            <a:r>
              <a:rPr lang="de-AT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AT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austria</a:t>
            </a:r>
            <a:r>
              <a:rPr lang="de-AT" dirty="0" smtClean="0"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  <a:endParaRPr lang="de-AT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795796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w="http://schemas.openxmlformats.org/wordprocessingml/2006/main" xmlns:m="http://schemas.openxmlformats.org/officeDocument/2006/math" xmlns=""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 bwMode="auto">
          <a:xfrm>
            <a:off x="709614" y="1402080"/>
            <a:ext cx="10337798" cy="4389121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130000"/>
              </a:lnSpc>
              <a:defRPr/>
            </a:pPr>
            <a:r>
              <a:rPr lang="en-US" dirty="0" err="1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Etablierung</a:t>
            </a:r>
            <a:r>
              <a:rPr lang="en-US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und </a:t>
            </a:r>
            <a:r>
              <a:rPr lang="en-US" dirty="0" err="1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Entwicklung</a:t>
            </a:r>
            <a:r>
              <a:rPr lang="en-US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von Tools </a:t>
            </a:r>
            <a:r>
              <a:rPr lang="en-US" dirty="0" err="1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zur</a:t>
            </a:r>
            <a:r>
              <a:rPr lang="en-US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effizienten</a:t>
            </a:r>
            <a:r>
              <a:rPr lang="en-US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Erstellung</a:t>
            </a:r>
            <a:r>
              <a:rPr lang="en-US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von </a:t>
            </a:r>
            <a:r>
              <a:rPr lang="en-US" dirty="0" err="1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Datenmanagementplänen</a:t>
            </a:r>
            <a:r>
              <a:rPr lang="en-US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(DMPs und machine-actionable DMPs - </a:t>
            </a:r>
            <a:r>
              <a:rPr lang="en-US" dirty="0" err="1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maDMPs</a:t>
            </a:r>
            <a:r>
              <a:rPr lang="en-US" dirty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dirty="0">
              <a:solidFill>
                <a:srgbClr val="2F2D9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30000"/>
              </a:lnSpc>
              <a:defRPr/>
            </a:pPr>
            <a:r>
              <a:rPr lang="en-US" dirty="0" err="1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Aufbau</a:t>
            </a:r>
            <a:r>
              <a:rPr lang="en-US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und </a:t>
            </a:r>
            <a:r>
              <a:rPr lang="en-US" dirty="0" err="1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Entwicklung</a:t>
            </a:r>
            <a:r>
              <a:rPr lang="en-US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von next generation </a:t>
            </a:r>
            <a:r>
              <a:rPr lang="en-US" dirty="0" err="1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Repositorien</a:t>
            </a:r>
            <a:r>
              <a:rPr lang="en-US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für</a:t>
            </a:r>
            <a:r>
              <a:rPr lang="en-US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Forschungsdaten</a:t>
            </a:r>
            <a:r>
              <a:rPr lang="en-US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Code und </a:t>
            </a:r>
            <a:r>
              <a:rPr lang="en-US" dirty="0" err="1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Datenbanken</a:t>
            </a:r>
            <a:endParaRPr lang="de-AT" dirty="0">
              <a:solidFill>
                <a:srgbClr val="2F2D9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30000"/>
              </a:lnSpc>
              <a:defRPr/>
            </a:pPr>
            <a:r>
              <a:rPr lang="en-US" dirty="0" err="1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Professionalisierung</a:t>
            </a:r>
            <a:r>
              <a:rPr lang="en-US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von Data Stewards </a:t>
            </a:r>
            <a:r>
              <a:rPr lang="en-US" dirty="0" err="1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durch</a:t>
            </a:r>
            <a:r>
              <a:rPr lang="en-US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Unterstützung</a:t>
            </a:r>
            <a:r>
              <a:rPr lang="en-US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bei</a:t>
            </a:r>
            <a:r>
              <a:rPr lang="en-US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der </a:t>
            </a:r>
            <a:r>
              <a:rPr lang="en-US" dirty="0" err="1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Aneignung</a:t>
            </a:r>
            <a:r>
              <a:rPr lang="en-US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erforderlicher</a:t>
            </a:r>
            <a:r>
              <a:rPr lang="en-US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Fähigkeiten</a:t>
            </a:r>
            <a:r>
              <a:rPr lang="en-US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und </a:t>
            </a:r>
            <a:r>
              <a:rPr lang="en-US" dirty="0" err="1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Fachkenntnisse</a:t>
            </a:r>
            <a:r>
              <a:rPr lang="en-US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für</a:t>
            </a:r>
            <a:r>
              <a:rPr lang="en-US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Forschungsdatenmanagement</a:t>
            </a:r>
            <a:endParaRPr lang="en-US" dirty="0" smtClean="0">
              <a:solidFill>
                <a:srgbClr val="2F2D9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30000"/>
              </a:lnSpc>
              <a:defRPr/>
            </a:pPr>
            <a:r>
              <a:rPr lang="en-US" dirty="0" err="1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Entwicklung</a:t>
            </a:r>
            <a:r>
              <a:rPr lang="en-US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von </a:t>
            </a:r>
            <a:r>
              <a:rPr lang="en-US" dirty="0" err="1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Schulungs</a:t>
            </a:r>
            <a:r>
              <a:rPr lang="en-US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und </a:t>
            </a:r>
            <a:r>
              <a:rPr lang="en-US" dirty="0" err="1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Unterstützungsangeboten</a:t>
            </a:r>
            <a:r>
              <a:rPr lang="en-US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für</a:t>
            </a:r>
            <a:r>
              <a:rPr lang="en-US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effizientes</a:t>
            </a:r>
            <a:r>
              <a:rPr lang="en-US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Forschungsdatenmanagement</a:t>
            </a:r>
            <a:endParaRPr lang="de-AT" dirty="0">
              <a:solidFill>
                <a:srgbClr val="2F2D9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30000"/>
              </a:lnSpc>
              <a:defRPr/>
            </a:pPr>
            <a:r>
              <a:rPr lang="en-US" dirty="0" err="1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Gründung</a:t>
            </a:r>
            <a:r>
              <a:rPr lang="en-US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des </a:t>
            </a:r>
            <a:r>
              <a:rPr lang="en-US" dirty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FAIR Office Austria</a:t>
            </a:r>
            <a:endParaRPr lang="de-AT" dirty="0">
              <a:solidFill>
                <a:srgbClr val="2F2D9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  <a:defRPr/>
            </a:pPr>
            <a:endParaRPr lang="de-AT" dirty="0"/>
          </a:p>
        </p:txBody>
      </p:sp>
      <p:sp>
        <p:nvSpPr>
          <p:cNvPr id="5" name="Titel 1"/>
          <p:cNvSpPr>
            <a:spLocks noGrp="1"/>
          </p:cNvSpPr>
          <p:nvPr>
            <p:ph type="title"/>
          </p:nvPr>
        </p:nvSpPr>
        <p:spPr bwMode="auto">
          <a:xfrm>
            <a:off x="709613" y="368300"/>
            <a:ext cx="9905998" cy="1110270"/>
          </a:xfrm>
        </p:spPr>
        <p:txBody>
          <a:bodyPr/>
          <a:lstStyle/>
          <a:p>
            <a:r>
              <a:rPr lang="de-AT" dirty="0" smtClean="0">
                <a:latin typeface="Arial" panose="020B0604020202020204" pitchFamily="34" charset="0"/>
                <a:cs typeface="Arial" panose="020B0604020202020204" pitchFamily="34" charset="0"/>
              </a:rPr>
              <a:t>allgemein – ziele fair </a:t>
            </a:r>
            <a:r>
              <a:rPr lang="de-AT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data</a:t>
            </a:r>
            <a:r>
              <a:rPr lang="de-AT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AT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austria</a:t>
            </a:r>
            <a:endParaRPr lang="de-AT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325708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:w="http://schemas.openxmlformats.org/wordprocessingml/2006/main" xmlns:m="http://schemas.openxmlformats.org/officeDocument/2006/math" xmlns=""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Grafik 3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15000"/>
                    </a14:imgEffect>
                  </a14:imgLayer>
                </a14:imgProps>
              </a:ext>
            </a:extLst>
          </a:blip>
          <a:stretch/>
        </p:blipFill>
        <p:spPr bwMode="auto">
          <a:xfrm>
            <a:off x="836612" y="1305224"/>
            <a:ext cx="8883121" cy="4894652"/>
          </a:xfrm>
          <a:prstGeom prst="rect">
            <a:avLst/>
          </a:prstGeom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/>
          <a:stretch/>
        </p:blipFill>
        <p:spPr bwMode="auto">
          <a:xfrm>
            <a:off x="9648984" y="1644817"/>
            <a:ext cx="1112689" cy="666654"/>
          </a:xfrm>
          <a:prstGeom prst="rect">
            <a:avLst/>
          </a:prstGeom>
          <a:noFill/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5"/>
          <a:stretch/>
        </p:blipFill>
        <p:spPr bwMode="auto">
          <a:xfrm>
            <a:off x="9648984" y="2560270"/>
            <a:ext cx="1334481" cy="523527"/>
          </a:xfrm>
          <a:prstGeom prst="rect">
            <a:avLst/>
          </a:prstGeom>
          <a:noFill/>
        </p:spPr>
      </p:pic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6"/>
          <a:stretch/>
        </p:blipFill>
        <p:spPr bwMode="auto">
          <a:xfrm>
            <a:off x="9852554" y="5059269"/>
            <a:ext cx="998089" cy="551364"/>
          </a:xfrm>
          <a:prstGeom prst="rect">
            <a:avLst/>
          </a:prstGeom>
          <a:noFill/>
        </p:spPr>
      </p:pic>
      <p:pic>
        <p:nvPicPr>
          <p:cNvPr id="1036" name="Picture 12"/>
          <p:cNvPicPr>
            <a:picLocks noChangeAspect="1" noChangeArrowheads="1"/>
          </p:cNvPicPr>
          <p:nvPr/>
        </p:nvPicPr>
        <p:blipFill>
          <a:blip r:embed="rId7"/>
          <a:stretch/>
        </p:blipFill>
        <p:spPr bwMode="auto">
          <a:xfrm>
            <a:off x="9738006" y="4382441"/>
            <a:ext cx="1402887" cy="455117"/>
          </a:xfrm>
          <a:prstGeom prst="rect">
            <a:avLst/>
          </a:prstGeom>
          <a:noFill/>
        </p:spPr>
      </p:pic>
      <p:sp>
        <p:nvSpPr>
          <p:cNvPr id="1115157494" name=" 1115157493"/>
          <p:cNvSpPr/>
          <p:nvPr/>
        </p:nvSpPr>
        <p:spPr bwMode="auto">
          <a:xfrm>
            <a:off x="6408826" y="3359574"/>
            <a:ext cx="254916" cy="365795"/>
          </a:xfrm>
        </p:spPr>
        <p:txBody>
          <a:bodyPr rot="0" spcFirstLastPara="0" vertOverflow="overflow" horzOverflow="clip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>
              <a:defRPr/>
            </a:pPr>
            <a:endParaRPr/>
          </a:p>
        </p:txBody>
      </p:sp>
      <p:pic>
        <p:nvPicPr>
          <p:cNvPr id="1782540656" name="Grafik 1782540655"/>
          <p:cNvPicPr>
            <a:picLocks noChangeAspect="1"/>
          </p:cNvPicPr>
          <p:nvPr/>
        </p:nvPicPr>
        <p:blipFill>
          <a:blip r:embed="rId8"/>
          <a:stretch/>
        </p:blipFill>
        <p:spPr bwMode="auto">
          <a:xfrm>
            <a:off x="9704051" y="3305508"/>
            <a:ext cx="855222" cy="855222"/>
          </a:xfrm>
          <a:prstGeom prst="rect">
            <a:avLst/>
          </a:prstGeom>
        </p:spPr>
      </p:pic>
      <p:sp>
        <p:nvSpPr>
          <p:cNvPr id="11" name="Titel 1"/>
          <p:cNvSpPr>
            <a:spLocks noGrp="1"/>
          </p:cNvSpPr>
          <p:nvPr>
            <p:ph type="title"/>
          </p:nvPr>
        </p:nvSpPr>
        <p:spPr bwMode="auto">
          <a:xfrm>
            <a:off x="709613" y="368300"/>
            <a:ext cx="9905998" cy="1110270"/>
          </a:xfrm>
        </p:spPr>
        <p:txBody>
          <a:bodyPr/>
          <a:lstStyle/>
          <a:p>
            <a:r>
              <a:rPr lang="de-AT" dirty="0" smtClean="0">
                <a:latin typeface="Arial" panose="020B0604020202020204" pitchFamily="34" charset="0"/>
                <a:cs typeface="Arial" panose="020B0604020202020204" pitchFamily="34" charset="0"/>
              </a:rPr>
              <a:t>allgemein - Kooperationen</a:t>
            </a:r>
            <a:endParaRPr lang="de-AT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38284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09613" y="368300"/>
            <a:ext cx="9905998" cy="1110270"/>
          </a:xfrm>
        </p:spPr>
        <p:txBody>
          <a:bodyPr/>
          <a:lstStyle/>
          <a:p>
            <a:r>
              <a:rPr lang="de-AT" dirty="0" smtClean="0">
                <a:latin typeface="Arial" panose="020B0604020202020204" pitchFamily="34" charset="0"/>
                <a:cs typeface="Arial" panose="020B0604020202020204" pitchFamily="34" charset="0"/>
              </a:rPr>
              <a:t>Hintergrund FDA DB-</a:t>
            </a:r>
            <a:r>
              <a:rPr lang="de-AT" dirty="0" err="1" smtClean="0">
                <a:latin typeface="Arial" panose="020B0604020202020204" pitchFamily="34" charset="0"/>
                <a:cs typeface="Arial" panose="020B0604020202020204" pitchFamily="34" charset="0"/>
              </a:rPr>
              <a:t>Repo</a:t>
            </a:r>
            <a:r>
              <a:rPr lang="de-AT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de-AT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Inhaltsplatzhalter 4"/>
          <p:cNvSpPr>
            <a:spLocks noGrp="1"/>
          </p:cNvSpPr>
          <p:nvPr>
            <p:ph idx="1"/>
          </p:nvPr>
        </p:nvSpPr>
        <p:spPr>
          <a:xfrm>
            <a:off x="709613" y="1586429"/>
            <a:ext cx="10884289" cy="3811072"/>
          </a:xfrm>
        </p:spPr>
        <p:txBody>
          <a:bodyPr>
            <a:normAutofit lnSpcReduction="10000"/>
          </a:bodyPr>
          <a:lstStyle/>
          <a:p>
            <a:pPr>
              <a:buClr>
                <a:srgbClr val="FF5501"/>
              </a:buClr>
              <a:buFont typeface="Wingdings" panose="05000000000000000000" pitchFamily="2" charset="2"/>
              <a:buChar char="§"/>
            </a:pPr>
            <a:r>
              <a:rPr lang="en-US" dirty="0" err="1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Häufige</a:t>
            </a:r>
            <a:r>
              <a:rPr lang="en-US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Nachteile</a:t>
            </a:r>
            <a:r>
              <a:rPr lang="en-US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von </a:t>
            </a:r>
            <a:r>
              <a:rPr lang="en-US" dirty="0" err="1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gewöhnlichen</a:t>
            </a:r>
            <a:r>
              <a:rPr lang="en-US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Datenbanken</a:t>
            </a:r>
            <a:r>
              <a:rPr lang="en-US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in der </a:t>
            </a:r>
            <a:r>
              <a:rPr lang="en-US" dirty="0" err="1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Forschung</a:t>
            </a:r>
            <a:r>
              <a:rPr lang="en-US" dirty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r>
              <a:rPr lang="en-US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lvl="1">
              <a:buClr>
                <a:srgbClr val="FF5501"/>
              </a:buClr>
              <a:buFont typeface="Wingdings" panose="05000000000000000000" pitchFamily="2" charset="2"/>
              <a:buChar char="§"/>
            </a:pPr>
            <a:r>
              <a:rPr lang="en-US" dirty="0" err="1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Lokal</a:t>
            </a:r>
            <a:r>
              <a:rPr lang="en-US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eingerichtet</a:t>
            </a:r>
            <a:r>
              <a:rPr lang="en-US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lvl="1">
              <a:buClr>
                <a:srgbClr val="FF5501"/>
              </a:buClr>
              <a:buFont typeface="Wingdings" panose="05000000000000000000" pitchFamily="2" charset="2"/>
              <a:buChar char="§"/>
            </a:pPr>
            <a:r>
              <a:rPr lang="en-US" dirty="0" err="1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Erfordern</a:t>
            </a:r>
            <a:r>
              <a:rPr lang="en-US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Verwaltungskenntnisse</a:t>
            </a:r>
            <a:r>
              <a:rPr lang="en-US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</a:p>
          <a:p>
            <a:pPr lvl="1">
              <a:buClr>
                <a:srgbClr val="FF5501"/>
              </a:buClr>
              <a:buFont typeface="Wingdings" panose="05000000000000000000" pitchFamily="2" charset="2"/>
              <a:buChar char="§"/>
            </a:pPr>
            <a:r>
              <a:rPr lang="en-US" dirty="0" err="1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Keine</a:t>
            </a:r>
            <a:r>
              <a:rPr lang="en-US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oder</a:t>
            </a:r>
            <a:r>
              <a:rPr lang="en-US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qualitativ</a:t>
            </a:r>
            <a:r>
              <a:rPr lang="en-US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schlechte</a:t>
            </a:r>
            <a:r>
              <a:rPr lang="en-US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Metadaten</a:t>
            </a:r>
            <a:r>
              <a:rPr lang="en-US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lvl="1">
              <a:buClr>
                <a:srgbClr val="FF5501"/>
              </a:buClr>
              <a:buFont typeface="Wingdings" panose="05000000000000000000" pitchFamily="2" charset="2"/>
              <a:buChar char="§"/>
            </a:pPr>
            <a:r>
              <a:rPr lang="en-US" dirty="0" err="1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Keine</a:t>
            </a:r>
            <a:r>
              <a:rPr lang="en-US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Datenversionierung</a:t>
            </a:r>
            <a:r>
              <a:rPr lang="en-US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lvl="1">
              <a:buClr>
                <a:srgbClr val="FF5501"/>
              </a:buClr>
              <a:buFont typeface="Wingdings" panose="05000000000000000000" pitchFamily="2" charset="2"/>
              <a:buChar char="§"/>
            </a:pPr>
            <a:r>
              <a:rPr lang="en-US" dirty="0" err="1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Keine</a:t>
            </a:r>
            <a:r>
              <a:rPr lang="en-US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Betreuung</a:t>
            </a:r>
            <a:r>
              <a:rPr lang="en-US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nach</a:t>
            </a:r>
            <a:r>
              <a:rPr lang="en-US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Ende des </a:t>
            </a:r>
            <a:r>
              <a:rPr lang="en-US" dirty="0" err="1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Projektes</a:t>
            </a:r>
            <a:r>
              <a:rPr lang="en-US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457200" lvl="1" indent="0">
              <a:buClr>
                <a:srgbClr val="FF5501"/>
              </a:buClr>
              <a:buNone/>
            </a:pPr>
            <a:endParaRPr lang="en-US" sz="2400" dirty="0">
              <a:solidFill>
                <a:srgbClr val="2F2D9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lvl="1" indent="0">
              <a:buClr>
                <a:srgbClr val="FF5501"/>
              </a:buClr>
              <a:buNone/>
            </a:pPr>
            <a:r>
              <a:rPr lang="en-US" sz="3200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KEINE  </a:t>
            </a:r>
            <a:r>
              <a:rPr lang="en-US" sz="3200" spc="300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F.A.I.R.</a:t>
            </a:r>
            <a:r>
              <a:rPr lang="en-US" sz="3200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-NESS </a:t>
            </a:r>
            <a:endParaRPr lang="en-US" sz="3200" dirty="0">
              <a:solidFill>
                <a:srgbClr val="2F2D9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de-AT" dirty="0"/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30504" y="2868442"/>
            <a:ext cx="4346557" cy="3308243"/>
          </a:xfrm>
          <a:prstGeom prst="rect">
            <a:avLst/>
          </a:prstGeom>
        </p:spPr>
      </p:pic>
      <p:sp>
        <p:nvSpPr>
          <p:cNvPr id="4" name="Rechteck 3"/>
          <p:cNvSpPr/>
          <p:nvPr/>
        </p:nvSpPr>
        <p:spPr>
          <a:xfrm>
            <a:off x="612090" y="5799079"/>
            <a:ext cx="106952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Findable</a:t>
            </a:r>
            <a:endParaRPr lang="de-AT" dirty="0"/>
          </a:p>
        </p:txBody>
      </p:sp>
      <p:sp>
        <p:nvSpPr>
          <p:cNvPr id="6" name="Rechteck 5"/>
          <p:cNvSpPr/>
          <p:nvPr/>
        </p:nvSpPr>
        <p:spPr>
          <a:xfrm>
            <a:off x="1872448" y="5808705"/>
            <a:ext cx="128753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Accessible</a:t>
            </a:r>
            <a:endParaRPr lang="de-AT" dirty="0"/>
          </a:p>
        </p:txBody>
      </p:sp>
      <p:sp>
        <p:nvSpPr>
          <p:cNvPr id="7" name="Rechteck 6"/>
          <p:cNvSpPr/>
          <p:nvPr/>
        </p:nvSpPr>
        <p:spPr>
          <a:xfrm>
            <a:off x="5092618" y="5799079"/>
            <a:ext cx="123623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Re-usable</a:t>
            </a:r>
            <a:endParaRPr lang="de-AT" dirty="0"/>
          </a:p>
        </p:txBody>
      </p:sp>
      <p:sp>
        <p:nvSpPr>
          <p:cNvPr id="8" name="Rechteck 7"/>
          <p:cNvSpPr/>
          <p:nvPr/>
        </p:nvSpPr>
        <p:spPr>
          <a:xfrm>
            <a:off x="3354293" y="5807353"/>
            <a:ext cx="154401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Interoperable</a:t>
            </a:r>
            <a:endParaRPr lang="de-AT" dirty="0"/>
          </a:p>
        </p:txBody>
      </p:sp>
      <p:cxnSp>
        <p:nvCxnSpPr>
          <p:cNvPr id="10" name="Gerade Verbindung mit Pfeil 9"/>
          <p:cNvCxnSpPr>
            <a:stCxn id="4" idx="0"/>
          </p:cNvCxnSpPr>
          <p:nvPr/>
        </p:nvCxnSpPr>
        <p:spPr>
          <a:xfrm flipV="1">
            <a:off x="1146852" y="5043638"/>
            <a:ext cx="1609585" cy="75544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Gerade Verbindung mit Pfeil 11"/>
          <p:cNvCxnSpPr>
            <a:stCxn id="6" idx="0"/>
          </p:cNvCxnSpPr>
          <p:nvPr/>
        </p:nvCxnSpPr>
        <p:spPr>
          <a:xfrm flipV="1">
            <a:off x="2516214" y="5035364"/>
            <a:ext cx="714290" cy="77334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Gerade Verbindung mit Pfeil 13"/>
          <p:cNvCxnSpPr>
            <a:stCxn id="8" idx="0"/>
          </p:cNvCxnSpPr>
          <p:nvPr/>
        </p:nvCxnSpPr>
        <p:spPr>
          <a:xfrm flipH="1" flipV="1">
            <a:off x="3614252" y="5035364"/>
            <a:ext cx="512047" cy="77198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Gerade Verbindung mit Pfeil 15"/>
          <p:cNvCxnSpPr>
            <a:stCxn id="7" idx="0"/>
          </p:cNvCxnSpPr>
          <p:nvPr/>
        </p:nvCxnSpPr>
        <p:spPr>
          <a:xfrm flipH="1" flipV="1">
            <a:off x="4004987" y="5043638"/>
            <a:ext cx="1705749" cy="75544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Ellipse 25"/>
          <p:cNvSpPr/>
          <p:nvPr/>
        </p:nvSpPr>
        <p:spPr>
          <a:xfrm>
            <a:off x="2559277" y="4491536"/>
            <a:ext cx="461403" cy="539015"/>
          </a:xfrm>
          <a:prstGeom prst="ellipse">
            <a:avLst/>
          </a:prstGeom>
          <a:noFill/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27" name="Ellipse 26"/>
          <p:cNvSpPr/>
          <p:nvPr/>
        </p:nvSpPr>
        <p:spPr>
          <a:xfrm>
            <a:off x="2999802" y="4491535"/>
            <a:ext cx="461403" cy="539015"/>
          </a:xfrm>
          <a:prstGeom prst="ellipse">
            <a:avLst/>
          </a:prstGeom>
          <a:noFill/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28" name="Ellipse 27"/>
          <p:cNvSpPr/>
          <p:nvPr/>
        </p:nvSpPr>
        <p:spPr>
          <a:xfrm>
            <a:off x="3431413" y="4499809"/>
            <a:ext cx="461403" cy="539015"/>
          </a:xfrm>
          <a:prstGeom prst="ellipse">
            <a:avLst/>
          </a:prstGeom>
          <a:noFill/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29" name="Ellipse 28"/>
          <p:cNvSpPr/>
          <p:nvPr/>
        </p:nvSpPr>
        <p:spPr>
          <a:xfrm>
            <a:off x="3796190" y="4491534"/>
            <a:ext cx="461403" cy="539015"/>
          </a:xfrm>
          <a:prstGeom prst="ellipse">
            <a:avLst/>
          </a:prstGeom>
          <a:noFill/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cxnSp>
        <p:nvCxnSpPr>
          <p:cNvPr id="32" name="Gerader Verbinder 31"/>
          <p:cNvCxnSpPr/>
          <p:nvPr/>
        </p:nvCxnSpPr>
        <p:spPr>
          <a:xfrm flipV="1">
            <a:off x="10200640" y="3362960"/>
            <a:ext cx="1280160" cy="75184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Gerader Verbinder 32"/>
          <p:cNvCxnSpPr/>
          <p:nvPr/>
        </p:nvCxnSpPr>
        <p:spPr>
          <a:xfrm flipH="1" flipV="1">
            <a:off x="10281920" y="3362960"/>
            <a:ext cx="1219871" cy="75184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57310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09613" y="368300"/>
            <a:ext cx="9905998" cy="1110270"/>
          </a:xfrm>
        </p:spPr>
        <p:txBody>
          <a:bodyPr/>
          <a:lstStyle/>
          <a:p>
            <a:r>
              <a:rPr lang="de-AT" dirty="0" smtClean="0">
                <a:latin typeface="Arial" panose="020B0604020202020204" pitchFamily="34" charset="0"/>
                <a:cs typeface="Arial" panose="020B0604020202020204" pitchFamily="34" charset="0"/>
              </a:rPr>
              <a:t>Unsere </a:t>
            </a:r>
            <a:r>
              <a:rPr lang="de-AT" dirty="0" err="1" smtClean="0">
                <a:latin typeface="Arial" panose="020B0604020202020204" pitchFamily="34" charset="0"/>
                <a:cs typeface="Arial" panose="020B0604020202020204" pitchFamily="34" charset="0"/>
              </a:rPr>
              <a:t>vision</a:t>
            </a:r>
            <a:r>
              <a:rPr lang="de-AT" dirty="0" smtClean="0">
                <a:latin typeface="Arial" panose="020B0604020202020204" pitchFamily="34" charset="0"/>
                <a:cs typeface="Arial" panose="020B0604020202020204" pitchFamily="34" charset="0"/>
              </a:rPr>
              <a:t>		</a:t>
            </a:r>
            <a:endParaRPr lang="de-AT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Inhaltsplatzhalter 4"/>
          <p:cNvSpPr>
            <a:spLocks noGrp="1"/>
          </p:cNvSpPr>
          <p:nvPr>
            <p:ph idx="1"/>
          </p:nvPr>
        </p:nvSpPr>
        <p:spPr>
          <a:xfrm>
            <a:off x="709613" y="1478571"/>
            <a:ext cx="11118320" cy="4835966"/>
          </a:xfrm>
        </p:spPr>
        <p:txBody>
          <a:bodyPr>
            <a:noAutofit/>
          </a:bodyPr>
          <a:lstStyle/>
          <a:p>
            <a:pPr>
              <a:buClr>
                <a:srgbClr val="FF5501"/>
              </a:buClr>
              <a:buFont typeface="Wingdings" panose="05000000000000000000" pitchFamily="2" charset="2"/>
              <a:buChar char="§"/>
            </a:pPr>
            <a:r>
              <a:rPr lang="en-US" sz="2000" dirty="0" err="1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Datenbanken</a:t>
            </a:r>
            <a:r>
              <a:rPr lang="en-US" sz="2000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werden</a:t>
            </a:r>
            <a:r>
              <a:rPr lang="en-US" sz="2000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</a:t>
            </a:r>
            <a:r>
              <a:rPr lang="en-US" sz="2000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Repositorienframework</a:t>
            </a:r>
            <a:r>
              <a:rPr lang="en-US" sz="2000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erstellt</a:t>
            </a:r>
            <a:r>
              <a:rPr lang="en-US" sz="2000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2000" dirty="0" err="1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befüllt</a:t>
            </a:r>
            <a:r>
              <a:rPr lang="en-US" sz="2000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und </a:t>
            </a:r>
            <a:r>
              <a:rPr lang="en-US" sz="2000" dirty="0" err="1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benutzt</a:t>
            </a:r>
            <a:endParaRPr lang="en-US" sz="2000" dirty="0" smtClean="0">
              <a:solidFill>
                <a:srgbClr val="2F2D9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>
                <a:srgbClr val="FF5501"/>
              </a:buClr>
              <a:buFont typeface="Wingdings" panose="05000000000000000000" pitchFamily="2" charset="2"/>
              <a:buChar char="§"/>
            </a:pPr>
            <a:r>
              <a:rPr lang="en-US" sz="2000" dirty="0" err="1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Datenbankadministration</a:t>
            </a:r>
            <a:r>
              <a:rPr lang="en-US" sz="2000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von </a:t>
            </a:r>
            <a:r>
              <a:rPr lang="en-US" sz="2000" dirty="0" err="1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Experten</a:t>
            </a:r>
            <a:r>
              <a:rPr lang="en-US" sz="2000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übernommen</a:t>
            </a:r>
            <a:r>
              <a:rPr lang="en-US" sz="2000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und </a:t>
            </a:r>
            <a:r>
              <a:rPr lang="en-US" sz="2000" dirty="0" err="1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unterstützt</a:t>
            </a:r>
            <a:r>
              <a:rPr lang="en-US" sz="2000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>
              <a:buClr>
                <a:srgbClr val="FF5501"/>
              </a:buClr>
              <a:buFont typeface="Wingdings" panose="05000000000000000000" pitchFamily="2" charset="2"/>
              <a:buChar char="§"/>
            </a:pPr>
            <a:r>
              <a:rPr lang="en-US" sz="2000" dirty="0" err="1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Ein</a:t>
            </a:r>
            <a:r>
              <a:rPr lang="en-US" sz="2000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gewisser</a:t>
            </a:r>
            <a:r>
              <a:rPr lang="en-US" sz="2000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Anteil</a:t>
            </a:r>
            <a:r>
              <a:rPr lang="en-US" sz="2000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an </a:t>
            </a:r>
            <a:r>
              <a:rPr lang="en-US" sz="2000" dirty="0" err="1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Metadaten</a:t>
            </a:r>
            <a:r>
              <a:rPr lang="en-US" sz="2000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wird</a:t>
            </a:r>
            <a:r>
              <a:rPr lang="en-US" sz="2000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automatisch</a:t>
            </a:r>
            <a:r>
              <a:rPr lang="en-US" sz="2000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generiert</a:t>
            </a:r>
            <a:endParaRPr lang="en-US" sz="2000" dirty="0" smtClean="0">
              <a:solidFill>
                <a:srgbClr val="2F2D9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>
                <a:srgbClr val="FF5501"/>
              </a:buClr>
              <a:buFont typeface="Wingdings" panose="05000000000000000000" pitchFamily="2" charset="2"/>
              <a:buChar char="§"/>
            </a:pPr>
            <a:r>
              <a:rPr lang="en-US" sz="2000" dirty="0" err="1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Abfragen</a:t>
            </a:r>
            <a:r>
              <a:rPr lang="en-US" sz="2000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durch</a:t>
            </a:r>
            <a:r>
              <a:rPr lang="en-US" sz="2000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Datenversionierung</a:t>
            </a:r>
            <a:r>
              <a:rPr lang="en-US" sz="2000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reproduzierbar</a:t>
            </a:r>
            <a:r>
              <a:rPr lang="en-US" sz="2000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und </a:t>
            </a:r>
            <a:r>
              <a:rPr lang="en-US" sz="2000" dirty="0" err="1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zitierbar</a:t>
            </a:r>
            <a:endParaRPr lang="en-US" sz="2000" dirty="0" smtClean="0">
              <a:solidFill>
                <a:srgbClr val="2F2D9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>
                <a:srgbClr val="FF5501"/>
              </a:buClr>
              <a:buFont typeface="Wingdings" panose="05000000000000000000" pitchFamily="2" charset="2"/>
              <a:buChar char="§"/>
            </a:pPr>
            <a:r>
              <a:rPr lang="en-US" sz="2000" dirty="0" err="1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Unterstützung</a:t>
            </a:r>
            <a:r>
              <a:rPr lang="en-US" sz="2000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für</a:t>
            </a:r>
            <a:r>
              <a:rPr lang="en-US" sz="2000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unterschiedliche</a:t>
            </a:r>
            <a:r>
              <a:rPr lang="en-US" sz="2000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SQL-</a:t>
            </a:r>
            <a:r>
              <a:rPr lang="en-US" sz="2000" dirty="0" err="1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Expertenlevels</a:t>
            </a:r>
            <a:endParaRPr lang="en-US" sz="1800" b="1" dirty="0" smtClean="0">
              <a:solidFill>
                <a:srgbClr val="2F2D9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Clr>
                <a:srgbClr val="FF5501"/>
              </a:buClr>
              <a:buNone/>
            </a:pPr>
            <a:r>
              <a:rPr lang="en-US" sz="2000" b="1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 </a:t>
            </a:r>
            <a:r>
              <a:rPr lang="en-US" sz="2000" b="1" dirty="0" err="1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Implementierung</a:t>
            </a:r>
            <a:r>
              <a:rPr lang="en-US" sz="2000" b="1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b="1" dirty="0" err="1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eines</a:t>
            </a:r>
            <a:r>
              <a:rPr lang="en-US" sz="2000" b="1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b="1" dirty="0" err="1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Prototyps</a:t>
            </a:r>
            <a:r>
              <a:rPr lang="en-US" sz="2000" b="1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und </a:t>
            </a:r>
            <a:r>
              <a:rPr lang="en-US" sz="2000" b="1" dirty="0" err="1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Veröffentlichung</a:t>
            </a:r>
            <a:r>
              <a:rPr lang="en-US" sz="2000" b="1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b="1" dirty="0" err="1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unter</a:t>
            </a:r>
            <a:r>
              <a:rPr lang="en-US" sz="2000" b="1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b="1" dirty="0" err="1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einer</a:t>
            </a:r>
            <a:r>
              <a:rPr lang="en-US" sz="2000" b="1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Open Source </a:t>
            </a:r>
            <a:r>
              <a:rPr lang="en-US" sz="2000" b="1" dirty="0" err="1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Lizenz</a:t>
            </a:r>
            <a:endParaRPr lang="de-AT" sz="2000" dirty="0"/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65305" y="3822332"/>
            <a:ext cx="5943600" cy="3343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6145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09613" y="368300"/>
            <a:ext cx="9905998" cy="1110270"/>
          </a:xfrm>
        </p:spPr>
        <p:txBody>
          <a:bodyPr/>
          <a:lstStyle/>
          <a:p>
            <a:r>
              <a:rPr lang="de-AT" dirty="0" smtClean="0">
                <a:latin typeface="Arial" panose="020B0604020202020204" pitchFamily="34" charset="0"/>
                <a:cs typeface="Arial" panose="020B0604020202020204" pitchFamily="34" charset="0"/>
              </a:rPr>
              <a:t>Architektur</a:t>
            </a:r>
            <a:endParaRPr lang="de-AT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Inhaltsplatzhalter 4"/>
          <p:cNvSpPr>
            <a:spLocks noGrp="1"/>
          </p:cNvSpPr>
          <p:nvPr>
            <p:ph idx="1"/>
          </p:nvPr>
        </p:nvSpPr>
        <p:spPr>
          <a:xfrm>
            <a:off x="709613" y="1478571"/>
            <a:ext cx="10936047" cy="2048982"/>
          </a:xfrm>
        </p:spPr>
        <p:txBody>
          <a:bodyPr>
            <a:noAutofit/>
          </a:bodyPr>
          <a:lstStyle/>
          <a:p>
            <a:pPr>
              <a:buClr>
                <a:srgbClr val="FF5501"/>
              </a:buClr>
              <a:buFont typeface="Wingdings" panose="05000000000000000000" pitchFamily="2" charset="2"/>
              <a:buChar char="§"/>
            </a:pPr>
            <a:r>
              <a:rPr lang="en-US" sz="2000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Docker-Container</a:t>
            </a:r>
          </a:p>
          <a:p>
            <a:pPr>
              <a:buClr>
                <a:srgbClr val="FF5501"/>
              </a:buClr>
              <a:buFont typeface="Wingdings" panose="05000000000000000000" pitchFamily="2" charset="2"/>
              <a:buChar char="§"/>
            </a:pPr>
            <a:r>
              <a:rPr lang="en-US" sz="2000" dirty="0" err="1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Metainformation</a:t>
            </a:r>
            <a:r>
              <a:rPr lang="en-US" sz="2000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in der </a:t>
            </a:r>
            <a:r>
              <a:rPr lang="en-US" sz="2000" dirty="0" err="1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Metadaten-Datenbank</a:t>
            </a:r>
            <a:r>
              <a:rPr lang="en-US" sz="2000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>
              <a:buClr>
                <a:srgbClr val="FF5501"/>
              </a:buClr>
              <a:buFont typeface="Wingdings" panose="05000000000000000000" pitchFamily="2" charset="2"/>
              <a:buChar char="§"/>
            </a:pPr>
            <a:r>
              <a:rPr lang="en-US" sz="2000" dirty="0" err="1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Microservice-Architektur</a:t>
            </a:r>
            <a:endParaRPr lang="en-US" sz="2000" dirty="0" smtClean="0">
              <a:solidFill>
                <a:srgbClr val="2F2D9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>
                <a:srgbClr val="FF5501"/>
              </a:buClr>
              <a:buFont typeface="Wingdings" panose="05000000000000000000" pitchFamily="2" charset="2"/>
              <a:buChar char="§"/>
            </a:pPr>
            <a:r>
              <a:rPr lang="en-US" sz="2000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REST API </a:t>
            </a:r>
            <a:r>
              <a:rPr lang="en-US" sz="2000" dirty="0" err="1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für</a:t>
            </a:r>
            <a:r>
              <a:rPr lang="en-US" sz="2000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sensorische</a:t>
            </a:r>
            <a:r>
              <a:rPr lang="en-US" sz="2000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Daten</a:t>
            </a:r>
            <a:endParaRPr lang="en-US" sz="2000" dirty="0" smtClean="0">
              <a:solidFill>
                <a:srgbClr val="2F2D9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>
                <a:srgbClr val="FF5501"/>
              </a:buClr>
              <a:buFont typeface="Wingdings" panose="05000000000000000000" pitchFamily="2" charset="2"/>
              <a:buChar char="§"/>
            </a:pPr>
            <a:r>
              <a:rPr lang="en-US" sz="2000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Private Cloud</a:t>
            </a:r>
            <a:r>
              <a:rPr lang="en-US" sz="2000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endParaRPr lang="en-US" sz="2000" dirty="0" smtClean="0">
              <a:solidFill>
                <a:srgbClr val="2F2D9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Clr>
                <a:srgbClr val="FF5501"/>
              </a:buClr>
              <a:buNone/>
            </a:pPr>
            <a:r>
              <a:rPr lang="en-US" sz="2000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US" sz="2000" dirty="0">
              <a:solidFill>
                <a:srgbClr val="2F2D9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de-AT" sz="2000" dirty="0"/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93913" y="3977504"/>
            <a:ext cx="9905998" cy="2382653"/>
          </a:xfrm>
          <a:prstGeom prst="rect">
            <a:avLst/>
          </a:prstGeom>
        </p:spPr>
      </p:pic>
      <p:pic>
        <p:nvPicPr>
          <p:cNvPr id="7" name="Grafik 6"/>
          <p:cNvPicPr>
            <a:picLocks noChangeAspect="1"/>
          </p:cNvPicPr>
          <p:nvPr/>
        </p:nvPicPr>
        <p:blipFill>
          <a:blip r:embed="rId4"/>
          <a:stretch/>
        </p:blipFill>
        <p:spPr bwMode="auto">
          <a:xfrm>
            <a:off x="7293886" y="3177656"/>
            <a:ext cx="549506" cy="464581"/>
          </a:xfrm>
          <a:prstGeom prst="rect">
            <a:avLst/>
          </a:prstGeom>
        </p:spPr>
      </p:pic>
      <p:sp>
        <p:nvSpPr>
          <p:cNvPr id="8" name="CustomShape 9"/>
          <p:cNvSpPr/>
          <p:nvPr/>
        </p:nvSpPr>
        <p:spPr bwMode="auto">
          <a:xfrm rot="16199932">
            <a:off x="7394005" y="-340209"/>
            <a:ext cx="340072" cy="8519313"/>
          </a:xfrm>
          <a:prstGeom prst="rightBrace">
            <a:avLst>
              <a:gd name="adj1" fmla="val 18983"/>
              <a:gd name="adj2" fmla="val 50000"/>
            </a:avLst>
          </a:prstGeom>
          <a:ln w="38100"/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  <p:txBody>
          <a:bodyPr/>
          <a:lstStyle/>
          <a:p>
            <a:pPr>
              <a:defRPr/>
            </a:pPr>
            <a:endParaRPr/>
          </a:p>
        </p:txBody>
      </p:sp>
      <p:pic>
        <p:nvPicPr>
          <p:cNvPr id="10" name="Grafik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65100" y="4315585"/>
            <a:ext cx="1928813" cy="12565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5033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Inhaltsplatzhalter 4"/>
          <p:cNvSpPr>
            <a:spLocks noGrp="1"/>
          </p:cNvSpPr>
          <p:nvPr>
            <p:ph idx="1"/>
          </p:nvPr>
        </p:nvSpPr>
        <p:spPr>
          <a:xfrm>
            <a:off x="709613" y="1478571"/>
            <a:ext cx="4299267" cy="451829"/>
          </a:xfrm>
        </p:spPr>
        <p:txBody>
          <a:bodyPr>
            <a:noAutofit/>
          </a:bodyPr>
          <a:lstStyle/>
          <a:p>
            <a:pPr marL="0" indent="0">
              <a:buClr>
                <a:srgbClr val="FF5501"/>
              </a:buClr>
              <a:buNone/>
            </a:pPr>
            <a:r>
              <a:rPr lang="en-US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 </a:t>
            </a:r>
            <a:r>
              <a:rPr lang="en-US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Separation of concerns  </a:t>
            </a:r>
            <a:endParaRPr lang="en-US" dirty="0">
              <a:solidFill>
                <a:srgbClr val="2F2D9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de-AT" dirty="0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98403" y="5204361"/>
            <a:ext cx="1220953" cy="888417"/>
          </a:xfrm>
          <a:prstGeom prst="rect">
            <a:avLst/>
          </a:prstGeom>
        </p:spPr>
      </p:pic>
      <p:pic>
        <p:nvPicPr>
          <p:cNvPr id="6" name="Grafik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02226" y="5188112"/>
            <a:ext cx="1220827" cy="876149"/>
          </a:xfrm>
          <a:prstGeom prst="rect">
            <a:avLst/>
          </a:prstGeom>
        </p:spPr>
      </p:pic>
      <p:pic>
        <p:nvPicPr>
          <p:cNvPr id="9" name="Grafik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576722" y="1762509"/>
            <a:ext cx="692661" cy="1874802"/>
          </a:xfrm>
          <a:prstGeom prst="rect">
            <a:avLst/>
          </a:prstGeom>
        </p:spPr>
      </p:pic>
      <p:pic>
        <p:nvPicPr>
          <p:cNvPr id="11" name="Grafik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406182" y="2614352"/>
            <a:ext cx="1466600" cy="1019561"/>
          </a:xfrm>
          <a:prstGeom prst="rect">
            <a:avLst/>
          </a:prstGeom>
        </p:spPr>
      </p:pic>
      <p:pic>
        <p:nvPicPr>
          <p:cNvPr id="12" name="Grafik 1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850890" y="1401649"/>
            <a:ext cx="950790" cy="1227281"/>
          </a:xfrm>
          <a:prstGeom prst="rect">
            <a:avLst/>
          </a:prstGeom>
        </p:spPr>
      </p:pic>
      <p:sp>
        <p:nvSpPr>
          <p:cNvPr id="13" name="Inhaltsplatzhalter 4"/>
          <p:cNvSpPr txBox="1">
            <a:spLocks/>
          </p:cNvSpPr>
          <p:nvPr/>
        </p:nvSpPr>
        <p:spPr>
          <a:xfrm>
            <a:off x="5732356" y="1052063"/>
            <a:ext cx="1594008" cy="45182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SzPct val="125000"/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Clr>
                <a:srgbClr val="FF5501"/>
              </a:buClr>
              <a:buFont typeface="Arial" panose="020B0604020202020204" pitchFamily="34" charset="0"/>
              <a:buNone/>
            </a:pPr>
            <a:r>
              <a:rPr lang="en-US" sz="1600" dirty="0" err="1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Forscher</a:t>
            </a:r>
            <a:r>
              <a:rPr lang="en-US" sz="1600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*in</a:t>
            </a:r>
          </a:p>
          <a:p>
            <a:endParaRPr lang="de-AT" sz="1600" dirty="0"/>
          </a:p>
        </p:txBody>
      </p:sp>
      <p:sp>
        <p:nvSpPr>
          <p:cNvPr id="14" name="Inhaltsplatzhalter 4"/>
          <p:cNvSpPr txBox="1">
            <a:spLocks/>
          </p:cNvSpPr>
          <p:nvPr/>
        </p:nvSpPr>
        <p:spPr>
          <a:xfrm>
            <a:off x="8215786" y="3524773"/>
            <a:ext cx="1943734" cy="45182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SzPct val="125000"/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Clr>
                <a:srgbClr val="FF5501"/>
              </a:buClr>
              <a:buFont typeface="Arial" panose="020B0604020202020204" pitchFamily="34" charset="0"/>
              <a:buNone/>
            </a:pPr>
            <a:r>
              <a:rPr lang="en-US" sz="1600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Data Steward</a:t>
            </a:r>
          </a:p>
          <a:p>
            <a:endParaRPr lang="de-AT" sz="1600" dirty="0"/>
          </a:p>
        </p:txBody>
      </p:sp>
      <p:sp>
        <p:nvSpPr>
          <p:cNvPr id="15" name="Inhaltsplatzhalter 4"/>
          <p:cNvSpPr txBox="1">
            <a:spLocks/>
          </p:cNvSpPr>
          <p:nvPr/>
        </p:nvSpPr>
        <p:spPr>
          <a:xfrm>
            <a:off x="7134550" y="5992079"/>
            <a:ext cx="2884344" cy="45182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SzPct val="125000"/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Clr>
                <a:srgbClr val="FF5501"/>
              </a:buClr>
              <a:buFont typeface="Arial" panose="020B0604020202020204" pitchFamily="34" charset="0"/>
              <a:buNone/>
            </a:pPr>
            <a:r>
              <a:rPr lang="en-US" sz="1600" dirty="0" err="1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Systemadministrator</a:t>
            </a:r>
            <a:r>
              <a:rPr lang="en-US" sz="1600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*in</a:t>
            </a:r>
          </a:p>
          <a:p>
            <a:endParaRPr lang="de-AT" sz="1600" dirty="0"/>
          </a:p>
        </p:txBody>
      </p:sp>
      <p:sp>
        <p:nvSpPr>
          <p:cNvPr id="16" name="Inhaltsplatzhalter 4"/>
          <p:cNvSpPr txBox="1">
            <a:spLocks/>
          </p:cNvSpPr>
          <p:nvPr/>
        </p:nvSpPr>
        <p:spPr>
          <a:xfrm>
            <a:off x="3839701" y="6042843"/>
            <a:ext cx="3294849" cy="45182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SzPct val="125000"/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Clr>
                <a:srgbClr val="FF5501"/>
              </a:buClr>
              <a:buFont typeface="Arial" panose="020B0604020202020204" pitchFamily="34" charset="0"/>
              <a:buNone/>
            </a:pPr>
            <a:r>
              <a:rPr lang="en-US" sz="1600" dirty="0" err="1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Datenbankadministrator</a:t>
            </a:r>
            <a:r>
              <a:rPr lang="en-US" sz="1600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*in</a:t>
            </a:r>
          </a:p>
          <a:p>
            <a:endParaRPr lang="de-AT" sz="1600" dirty="0"/>
          </a:p>
        </p:txBody>
      </p:sp>
      <p:sp>
        <p:nvSpPr>
          <p:cNvPr id="17" name="Inhaltsplatzhalter 4"/>
          <p:cNvSpPr txBox="1">
            <a:spLocks/>
          </p:cNvSpPr>
          <p:nvPr/>
        </p:nvSpPr>
        <p:spPr>
          <a:xfrm>
            <a:off x="3346866" y="3596056"/>
            <a:ext cx="2014407" cy="45182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SzPct val="125000"/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Clr>
                <a:srgbClr val="FF5501"/>
              </a:buClr>
              <a:buFont typeface="Arial" panose="020B0604020202020204" pitchFamily="34" charset="0"/>
              <a:buNone/>
            </a:pPr>
            <a:r>
              <a:rPr lang="en-US" sz="1600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Data Provider</a:t>
            </a:r>
          </a:p>
          <a:p>
            <a:endParaRPr lang="de-AT" sz="1600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09613" y="368300"/>
            <a:ext cx="9905998" cy="1110270"/>
          </a:xfrm>
        </p:spPr>
        <p:txBody>
          <a:bodyPr>
            <a:normAutofit/>
          </a:bodyPr>
          <a:lstStyle/>
          <a:p>
            <a:r>
              <a:rPr lang="de-AT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Soziale </a:t>
            </a:r>
            <a:r>
              <a:rPr lang="de-AT" sz="3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architektur</a:t>
            </a:r>
            <a:r>
              <a:rPr lang="de-AT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de-AT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8" name="Grafik 17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687863" y="2939008"/>
            <a:ext cx="1682994" cy="1767392"/>
          </a:xfrm>
          <a:prstGeom prst="rect">
            <a:avLst/>
          </a:prstGeom>
        </p:spPr>
      </p:pic>
      <p:sp>
        <p:nvSpPr>
          <p:cNvPr id="19" name="Inhaltsplatzhalter 4"/>
          <p:cNvSpPr txBox="1">
            <a:spLocks/>
          </p:cNvSpPr>
          <p:nvPr/>
        </p:nvSpPr>
        <p:spPr>
          <a:xfrm>
            <a:off x="4877823" y="4540437"/>
            <a:ext cx="4513453" cy="38269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SzPct val="125000"/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Clr>
                <a:srgbClr val="FF5501"/>
              </a:buClr>
              <a:buFont typeface="Arial" panose="020B0604020202020204" pitchFamily="34" charset="0"/>
              <a:buNone/>
            </a:pPr>
            <a:r>
              <a:rPr lang="en-US" sz="1600" dirty="0" smtClean="0">
                <a:solidFill>
                  <a:srgbClr val="2F2D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FDA DB-Repo (Frontend und Backend)</a:t>
            </a:r>
          </a:p>
          <a:p>
            <a:endParaRPr lang="de-AT" sz="1600" dirty="0"/>
          </a:p>
        </p:txBody>
      </p:sp>
      <p:cxnSp>
        <p:nvCxnSpPr>
          <p:cNvPr id="24" name="Gerader Verbinder 23"/>
          <p:cNvCxnSpPr/>
          <p:nvPr/>
        </p:nvCxnSpPr>
        <p:spPr>
          <a:xfrm>
            <a:off x="4758267" y="3124132"/>
            <a:ext cx="861089" cy="40064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Gerader Verbinder 28"/>
          <p:cNvCxnSpPr>
            <a:stCxn id="12" idx="2"/>
            <a:endCxn id="18" idx="0"/>
          </p:cNvCxnSpPr>
          <p:nvPr/>
        </p:nvCxnSpPr>
        <p:spPr>
          <a:xfrm>
            <a:off x="6326285" y="2628930"/>
            <a:ext cx="203075" cy="310078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Gerader Verbinder 29"/>
          <p:cNvCxnSpPr/>
          <p:nvPr/>
        </p:nvCxnSpPr>
        <p:spPr>
          <a:xfrm flipV="1">
            <a:off x="7439364" y="3058875"/>
            <a:ext cx="1137358" cy="48480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Gerader Verbinder 31"/>
          <p:cNvCxnSpPr/>
          <p:nvPr/>
        </p:nvCxnSpPr>
        <p:spPr>
          <a:xfrm>
            <a:off x="6951133" y="4986024"/>
            <a:ext cx="651934" cy="59092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Gerader Verbinder 32"/>
          <p:cNvCxnSpPr/>
          <p:nvPr/>
        </p:nvCxnSpPr>
        <p:spPr>
          <a:xfrm flipV="1">
            <a:off x="5648376" y="5016478"/>
            <a:ext cx="581870" cy="54083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89400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7" name="object 7"/>
          <p:cNvSpPr txBox="1">
            <a:spLocks noGrp="1"/>
          </p:cNvSpPr>
          <p:nvPr>
            <p:ph type="sldNum" sz="quarter" idx="4294967295"/>
          </p:nvPr>
        </p:nvSpPr>
        <p:spPr bwMode="auto">
          <a:xfrm>
            <a:off x="11366626" y="6428028"/>
            <a:ext cx="228600" cy="21717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defPPr>
              <a:defRPr lang="de-DE"/>
            </a:defPPr>
            <a:lvl1pPr marL="0" algn="l" defTabSz="914400">
              <a:defRPr sz="1200" b="0" i="0">
                <a:solidFill>
                  <a:srgbClr val="2E2C95"/>
                </a:solidFill>
                <a:latin typeface="TSCu_Paranar"/>
                <a:ea typeface="+mn-ea"/>
                <a:cs typeface="TSCu_Paranar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8100">
              <a:lnSpc>
                <a:spcPct val="100000"/>
              </a:lnSpc>
              <a:spcBef>
                <a:spcPts val="80"/>
              </a:spcBef>
              <a:defRPr/>
            </a:pPr>
            <a:fld id="{81D60167-4931-47E6-BA6A-407CBD079E47}" type="slidenum">
              <a:rPr lang="de-AT" spc="-5"/>
              <a:t>9</a:t>
            </a:fld>
            <a:endParaRPr spc="-5"/>
          </a:p>
        </p:txBody>
      </p:sp>
      <p:sp>
        <p:nvSpPr>
          <p:cNvPr id="1106393292" name=" 1106393291"/>
          <p:cNvSpPr/>
          <p:nvPr/>
        </p:nvSpPr>
        <p:spPr bwMode="auto">
          <a:xfrm>
            <a:off x="9831476" y="2866743"/>
            <a:ext cx="218006" cy="249074"/>
          </a:xfrm>
        </p:spPr>
        <p:txBody>
          <a:bodyPr rot="0" spcFirstLastPara="0" vertOverflow="overflow" horzOverflow="clip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defRPr/>
            </a:pPr>
            <a:endParaRPr/>
          </a:p>
        </p:txBody>
      </p:sp>
      <p:sp>
        <p:nvSpPr>
          <p:cNvPr id="862665596" name="object 3"/>
          <p:cNvSpPr txBox="1"/>
          <p:nvPr/>
        </p:nvSpPr>
        <p:spPr bwMode="auto">
          <a:xfrm>
            <a:off x="306747" y="1841500"/>
            <a:ext cx="7099893" cy="4691380"/>
          </a:xfrm>
          <a:prstGeom prst="rect">
            <a:avLst/>
          </a:prstGeom>
        </p:spPr>
        <p:txBody>
          <a:bodyPr vert="horz" wrap="square" lIns="0" tIns="79372" rIns="0" bIns="0" rtlCol="0">
            <a:noAutofit/>
          </a:bodyPr>
          <a:lstStyle/>
          <a:p>
            <a:pPr marL="698499" lvl="1" indent="-229234">
              <a:lnSpc>
                <a:spcPct val="100000"/>
              </a:lnSpc>
              <a:spcBef>
                <a:spcPts val="974"/>
              </a:spcBef>
              <a:buClr>
                <a:srgbClr val="FF5400"/>
              </a:buClr>
              <a:buSzPct val="125000"/>
              <a:buFont typeface="Wingdings"/>
              <a:buChar char=""/>
              <a:tabLst>
                <a:tab pos="699134" algn="l"/>
              </a:tabLst>
              <a:defRPr/>
            </a:pPr>
            <a:r>
              <a:rPr lang="en-US" sz="2000" b="0" i="0" u="none" strike="noStrike" cap="none" dirty="0" smtClean="0">
                <a:solidFill>
                  <a:srgbClr val="2E2C95"/>
                </a:solidFill>
                <a:latin typeface="Arial"/>
                <a:ea typeface="Arial"/>
                <a:cs typeface="Arial"/>
              </a:rPr>
              <a:t>Der </a:t>
            </a:r>
            <a:r>
              <a:rPr lang="en-US" sz="2000" b="0" i="0" u="none" strike="noStrike" cap="none" dirty="0" err="1" smtClean="0">
                <a:solidFill>
                  <a:srgbClr val="2E2C95"/>
                </a:solidFill>
                <a:latin typeface="Arial"/>
                <a:ea typeface="Arial"/>
                <a:cs typeface="Arial"/>
              </a:rPr>
              <a:t>erste</a:t>
            </a:r>
            <a:r>
              <a:rPr lang="en-US" sz="2000" b="0" i="0" u="none" strike="noStrike" cap="none" dirty="0" smtClean="0">
                <a:solidFill>
                  <a:srgbClr val="2E2C95"/>
                </a:solidFill>
                <a:latin typeface="Arial"/>
                <a:ea typeface="Arial"/>
                <a:cs typeface="Arial"/>
              </a:rPr>
              <a:t> </a:t>
            </a:r>
            <a:r>
              <a:rPr lang="en-US" sz="2000" b="0" i="0" u="none" strike="noStrike" cap="none" dirty="0" err="1" smtClean="0">
                <a:solidFill>
                  <a:srgbClr val="2E2C95"/>
                </a:solidFill>
                <a:latin typeface="Arial"/>
                <a:ea typeface="Arial"/>
                <a:cs typeface="Arial"/>
              </a:rPr>
              <a:t>Prototy</a:t>
            </a:r>
            <a:r>
              <a:rPr lang="en-US" sz="2000" dirty="0" err="1" smtClean="0">
                <a:solidFill>
                  <a:srgbClr val="2E2C95"/>
                </a:solidFill>
                <a:latin typeface="Arial"/>
                <a:ea typeface="Arial"/>
                <a:cs typeface="Arial"/>
              </a:rPr>
              <a:t>p</a:t>
            </a:r>
            <a:r>
              <a:rPr lang="en-US" sz="2000" dirty="0" smtClean="0">
                <a:solidFill>
                  <a:srgbClr val="2E2C95"/>
                </a:solidFill>
                <a:latin typeface="Arial"/>
                <a:ea typeface="Arial"/>
                <a:cs typeface="Arial"/>
              </a:rPr>
              <a:t> </a:t>
            </a:r>
            <a:r>
              <a:rPr lang="en-US" sz="2000" dirty="0" err="1" smtClean="0">
                <a:solidFill>
                  <a:srgbClr val="2E2C95"/>
                </a:solidFill>
                <a:latin typeface="Arial"/>
                <a:ea typeface="Arial"/>
                <a:cs typeface="Arial"/>
              </a:rPr>
              <a:t>ist</a:t>
            </a:r>
            <a:r>
              <a:rPr lang="en-US" sz="2000" dirty="0" smtClean="0">
                <a:solidFill>
                  <a:srgbClr val="2E2C95"/>
                </a:solidFill>
                <a:latin typeface="Arial"/>
                <a:ea typeface="Arial"/>
                <a:cs typeface="Arial"/>
              </a:rPr>
              <a:t> </a:t>
            </a:r>
            <a:r>
              <a:rPr lang="en-US" sz="2000" b="1" dirty="0" smtClean="0">
                <a:solidFill>
                  <a:srgbClr val="2E2C95"/>
                </a:solidFill>
                <a:latin typeface="Arial"/>
                <a:ea typeface="Arial"/>
                <a:cs typeface="Arial"/>
              </a:rPr>
              <a:t>online</a:t>
            </a:r>
            <a:r>
              <a:rPr lang="en-US" sz="2000" dirty="0" smtClean="0">
                <a:solidFill>
                  <a:srgbClr val="2E2C95"/>
                </a:solidFill>
                <a:latin typeface="Arial"/>
                <a:ea typeface="Arial"/>
                <a:cs typeface="Arial"/>
              </a:rPr>
              <a:t>, </a:t>
            </a:r>
            <a:r>
              <a:rPr lang="en-US" sz="2000" dirty="0" err="1" smtClean="0">
                <a:solidFill>
                  <a:srgbClr val="2E2C95"/>
                </a:solidFill>
                <a:latin typeface="Arial"/>
                <a:ea typeface="Arial"/>
                <a:cs typeface="Arial"/>
              </a:rPr>
              <a:t>mit</a:t>
            </a:r>
            <a:r>
              <a:rPr lang="en-US" sz="2000" dirty="0" smtClean="0">
                <a:solidFill>
                  <a:srgbClr val="2E2C95"/>
                </a:solidFill>
                <a:latin typeface="Arial"/>
                <a:ea typeface="Arial"/>
                <a:cs typeface="Arial"/>
              </a:rPr>
              <a:t> den </a:t>
            </a:r>
            <a:r>
              <a:rPr lang="en-US" sz="2000" dirty="0" err="1" smtClean="0">
                <a:solidFill>
                  <a:srgbClr val="2E2C95"/>
                </a:solidFill>
                <a:latin typeface="Arial"/>
                <a:ea typeface="Arial"/>
                <a:cs typeface="Arial"/>
              </a:rPr>
              <a:t>folgenden</a:t>
            </a:r>
            <a:r>
              <a:rPr lang="en-US" sz="2000" dirty="0" smtClean="0">
                <a:solidFill>
                  <a:srgbClr val="2E2C95"/>
                </a:solidFill>
                <a:latin typeface="Arial"/>
                <a:ea typeface="Arial"/>
                <a:cs typeface="Arial"/>
              </a:rPr>
              <a:t> Features:</a:t>
            </a:r>
            <a:endParaRPr lang="en-US" sz="2000" b="0" i="0" u="none" strike="noStrike" cap="none" dirty="0" smtClean="0">
              <a:solidFill>
                <a:srgbClr val="2E2C95"/>
              </a:solidFill>
              <a:latin typeface="Arial"/>
              <a:ea typeface="Arial"/>
              <a:cs typeface="Arial"/>
            </a:endParaRPr>
          </a:p>
          <a:p>
            <a:pPr marL="1098549" lvl="2" indent="-229233">
              <a:lnSpc>
                <a:spcPct val="100000"/>
              </a:lnSpc>
              <a:spcBef>
                <a:spcPts val="973"/>
              </a:spcBef>
              <a:buClr>
                <a:srgbClr val="FF5400"/>
              </a:buClr>
              <a:buSzPct val="125000"/>
              <a:buFont typeface="Wingdings"/>
              <a:buChar char=""/>
              <a:tabLst>
                <a:tab pos="699132" algn="l"/>
              </a:tabLst>
              <a:defRPr/>
            </a:pPr>
            <a:r>
              <a:rPr lang="en-US" sz="2000" b="0" i="0" u="none" strike="noStrike" cap="none" dirty="0" smtClean="0">
                <a:solidFill>
                  <a:srgbClr val="2E2C95"/>
                </a:solidFill>
                <a:latin typeface="Arial"/>
                <a:ea typeface="Arial"/>
                <a:cs typeface="Arial"/>
              </a:rPr>
              <a:t>Graphical User Interface (“FAIR Portal”) </a:t>
            </a:r>
            <a:endParaRPr lang="en-US" sz="2000" b="0" i="0" u="none" strike="noStrike" cap="none" dirty="0">
              <a:solidFill>
                <a:srgbClr val="2E2C95"/>
              </a:solidFill>
              <a:latin typeface="Arial"/>
              <a:ea typeface="Arial"/>
              <a:cs typeface="Arial"/>
            </a:endParaRPr>
          </a:p>
          <a:p>
            <a:pPr marL="1098549" lvl="2" indent="-229233">
              <a:lnSpc>
                <a:spcPct val="100000"/>
              </a:lnSpc>
              <a:spcBef>
                <a:spcPts val="973"/>
              </a:spcBef>
              <a:buClr>
                <a:srgbClr val="FF5400"/>
              </a:buClr>
              <a:buSzPct val="125000"/>
              <a:buFont typeface="Wingdings"/>
              <a:buChar char=""/>
              <a:tabLst>
                <a:tab pos="699132" algn="l"/>
              </a:tabLst>
              <a:defRPr/>
            </a:pPr>
            <a:r>
              <a:rPr lang="en-US" sz="2000" b="0" i="0" u="none" strike="noStrike" cap="none" dirty="0" err="1" smtClean="0">
                <a:solidFill>
                  <a:srgbClr val="2E2C95"/>
                </a:solidFill>
                <a:latin typeface="Arial"/>
                <a:ea typeface="Arial"/>
                <a:cs typeface="Arial"/>
              </a:rPr>
              <a:t>Möglichkeit</a:t>
            </a:r>
            <a:r>
              <a:rPr lang="en-US" sz="2000" b="0" i="0" u="none" strike="noStrike" cap="none" dirty="0" smtClean="0">
                <a:solidFill>
                  <a:srgbClr val="2E2C95"/>
                </a:solidFill>
                <a:latin typeface="Arial"/>
                <a:ea typeface="Arial"/>
                <a:cs typeface="Arial"/>
              </a:rPr>
              <a:t> </a:t>
            </a:r>
            <a:r>
              <a:rPr lang="en-US" sz="2000" b="0" i="0" u="none" strike="noStrike" cap="none" dirty="0" err="1" smtClean="0">
                <a:solidFill>
                  <a:srgbClr val="2E2C95"/>
                </a:solidFill>
                <a:latin typeface="Arial"/>
                <a:ea typeface="Arial"/>
                <a:cs typeface="Arial"/>
              </a:rPr>
              <a:t>zur</a:t>
            </a:r>
            <a:r>
              <a:rPr lang="en-US" sz="2000" b="0" i="0" u="none" strike="noStrike" cap="none" dirty="0" smtClean="0">
                <a:solidFill>
                  <a:srgbClr val="2E2C95"/>
                </a:solidFill>
                <a:latin typeface="Arial"/>
                <a:ea typeface="Arial"/>
                <a:cs typeface="Arial"/>
              </a:rPr>
              <a:t> </a:t>
            </a:r>
            <a:r>
              <a:rPr lang="en-US" sz="2000" dirty="0" err="1" smtClean="0">
                <a:solidFill>
                  <a:srgbClr val="2E2C95"/>
                </a:solidFill>
                <a:latin typeface="Arial"/>
                <a:ea typeface="Arial"/>
                <a:cs typeface="Arial"/>
              </a:rPr>
              <a:t>Authentifizierung</a:t>
            </a:r>
            <a:r>
              <a:rPr lang="en-US" sz="2000" dirty="0" smtClean="0">
                <a:solidFill>
                  <a:srgbClr val="2E2C95"/>
                </a:solidFill>
                <a:latin typeface="Arial"/>
                <a:ea typeface="Arial"/>
                <a:cs typeface="Arial"/>
              </a:rPr>
              <a:t> (</a:t>
            </a:r>
            <a:r>
              <a:rPr lang="en-US" sz="2000" dirty="0" err="1" smtClean="0">
                <a:solidFill>
                  <a:srgbClr val="2E2C95"/>
                </a:solidFill>
                <a:latin typeface="Arial"/>
                <a:ea typeface="Arial"/>
                <a:cs typeface="Arial"/>
              </a:rPr>
              <a:t>Referenzimplementierung</a:t>
            </a:r>
            <a:r>
              <a:rPr lang="en-US" sz="2000" dirty="0" smtClean="0">
                <a:solidFill>
                  <a:srgbClr val="2E2C95"/>
                </a:solidFill>
                <a:latin typeface="Arial"/>
                <a:ea typeface="Arial"/>
                <a:cs typeface="Arial"/>
              </a:rPr>
              <a:t>) </a:t>
            </a:r>
            <a:endParaRPr lang="en-US" sz="2000" dirty="0">
              <a:solidFill>
                <a:srgbClr val="2E2C95"/>
              </a:solidFill>
              <a:latin typeface="Arial"/>
              <a:ea typeface="Arial"/>
              <a:cs typeface="Arial"/>
            </a:endParaRPr>
          </a:p>
          <a:p>
            <a:pPr marL="1098549" lvl="2" indent="-229233">
              <a:lnSpc>
                <a:spcPct val="100000"/>
              </a:lnSpc>
              <a:spcBef>
                <a:spcPts val="973"/>
              </a:spcBef>
              <a:buClr>
                <a:srgbClr val="FF5400"/>
              </a:buClr>
              <a:buSzPct val="125000"/>
              <a:buFont typeface="Wingdings"/>
              <a:buChar char=""/>
              <a:tabLst>
                <a:tab pos="699132" algn="l"/>
              </a:tabLst>
              <a:defRPr/>
            </a:pPr>
            <a:r>
              <a:rPr lang="en-US" sz="2000" dirty="0" err="1" smtClean="0">
                <a:solidFill>
                  <a:srgbClr val="2E2C95"/>
                </a:solidFill>
                <a:latin typeface="Arial"/>
                <a:ea typeface="Arial"/>
                <a:cs typeface="Arial"/>
              </a:rPr>
              <a:t>Unterstützung</a:t>
            </a:r>
            <a:r>
              <a:rPr lang="en-US" sz="2000" dirty="0" smtClean="0">
                <a:solidFill>
                  <a:srgbClr val="2E2C95"/>
                </a:solidFill>
                <a:latin typeface="Arial"/>
                <a:ea typeface="Arial"/>
                <a:cs typeface="Arial"/>
              </a:rPr>
              <a:t> von </a:t>
            </a:r>
            <a:r>
              <a:rPr lang="en-US" sz="2000" b="0" i="0" u="none" strike="noStrike" cap="none" dirty="0" err="1" smtClean="0">
                <a:solidFill>
                  <a:srgbClr val="2E2C95"/>
                </a:solidFill>
                <a:latin typeface="Arial"/>
                <a:ea typeface="Arial"/>
                <a:cs typeface="Arial"/>
              </a:rPr>
              <a:t>MariaDB-Datenbanken</a:t>
            </a:r>
            <a:r>
              <a:rPr lang="en-US" sz="2000" b="0" i="0" u="none" strike="noStrike" cap="none" dirty="0" smtClean="0">
                <a:solidFill>
                  <a:srgbClr val="2E2C95"/>
                </a:solidFill>
                <a:latin typeface="Arial"/>
                <a:ea typeface="Arial"/>
                <a:cs typeface="Arial"/>
              </a:rPr>
              <a:t> </a:t>
            </a:r>
            <a:endParaRPr lang="en-US" sz="2000" b="0" i="0" u="none" strike="noStrike" cap="none" dirty="0">
              <a:solidFill>
                <a:srgbClr val="2E2C95"/>
              </a:solidFill>
              <a:latin typeface="Arial"/>
              <a:ea typeface="Arial"/>
              <a:cs typeface="Arial"/>
            </a:endParaRPr>
          </a:p>
          <a:p>
            <a:pPr marL="1098549" lvl="2" indent="-229233">
              <a:lnSpc>
                <a:spcPct val="100000"/>
              </a:lnSpc>
              <a:spcBef>
                <a:spcPts val="973"/>
              </a:spcBef>
              <a:buClr>
                <a:srgbClr val="FF5400"/>
              </a:buClr>
              <a:buSzPct val="125000"/>
              <a:buFont typeface="Wingdings"/>
              <a:buChar char=""/>
              <a:tabLst>
                <a:tab pos="699132" algn="l"/>
              </a:tabLst>
              <a:defRPr/>
            </a:pPr>
            <a:r>
              <a:rPr lang="en-US" sz="2000" b="0" i="0" u="none" strike="noStrike" cap="none" dirty="0" err="1" smtClean="0">
                <a:solidFill>
                  <a:srgbClr val="2E2C95"/>
                </a:solidFill>
                <a:latin typeface="Arial"/>
                <a:ea typeface="Arial"/>
                <a:cs typeface="Arial"/>
              </a:rPr>
              <a:t>Erstellung</a:t>
            </a:r>
            <a:r>
              <a:rPr lang="en-US" sz="2000" b="0" i="0" u="none" strike="noStrike" cap="none" dirty="0" smtClean="0">
                <a:solidFill>
                  <a:srgbClr val="2E2C95"/>
                </a:solidFill>
                <a:latin typeface="Arial"/>
                <a:ea typeface="Arial"/>
                <a:cs typeface="Arial"/>
              </a:rPr>
              <a:t>, Update und </a:t>
            </a:r>
            <a:r>
              <a:rPr lang="en-US" sz="2000" b="0" i="0" u="none" strike="noStrike" cap="none" dirty="0" err="1" smtClean="0">
                <a:solidFill>
                  <a:srgbClr val="2E2C95"/>
                </a:solidFill>
                <a:latin typeface="Arial"/>
                <a:ea typeface="Arial"/>
                <a:cs typeface="Arial"/>
              </a:rPr>
              <a:t>Abfrage</a:t>
            </a:r>
            <a:r>
              <a:rPr lang="en-US" sz="2000" b="0" i="0" u="none" strike="noStrike" cap="none" dirty="0" smtClean="0">
                <a:solidFill>
                  <a:srgbClr val="2E2C95"/>
                </a:solidFill>
                <a:latin typeface="Arial"/>
                <a:ea typeface="Arial"/>
                <a:cs typeface="Arial"/>
              </a:rPr>
              <a:t> von </a:t>
            </a:r>
            <a:r>
              <a:rPr lang="en-US" sz="2000" b="0" i="0" u="none" strike="noStrike" cap="none" dirty="0" err="1" smtClean="0">
                <a:solidFill>
                  <a:srgbClr val="2E2C95"/>
                </a:solidFill>
                <a:latin typeface="Arial"/>
                <a:ea typeface="Arial"/>
                <a:cs typeface="Arial"/>
              </a:rPr>
              <a:t>Datenbanken</a:t>
            </a:r>
            <a:r>
              <a:rPr lang="en-US" sz="2000" b="0" i="0" u="none" strike="noStrike" cap="none" dirty="0" smtClean="0">
                <a:solidFill>
                  <a:srgbClr val="2E2C95"/>
                </a:solidFill>
                <a:latin typeface="Arial"/>
                <a:ea typeface="Arial"/>
                <a:cs typeface="Arial"/>
              </a:rPr>
              <a:t> </a:t>
            </a:r>
            <a:r>
              <a:rPr lang="en-US" sz="2000" b="0" i="0" u="none" strike="noStrike" cap="none" dirty="0" err="1" smtClean="0">
                <a:solidFill>
                  <a:srgbClr val="2E2C95"/>
                </a:solidFill>
                <a:latin typeface="Arial"/>
                <a:ea typeface="Arial"/>
                <a:cs typeface="Arial"/>
              </a:rPr>
              <a:t>über</a:t>
            </a:r>
            <a:r>
              <a:rPr lang="en-US" sz="2000" b="0" i="0" u="none" strike="noStrike" cap="none" dirty="0" smtClean="0">
                <a:solidFill>
                  <a:srgbClr val="2E2C95"/>
                </a:solidFill>
                <a:latin typeface="Arial"/>
                <a:ea typeface="Arial"/>
                <a:cs typeface="Arial"/>
              </a:rPr>
              <a:t> das FAIR Portal</a:t>
            </a:r>
            <a:endParaRPr lang="en-US" sz="2000" b="0" i="0" u="none" strike="noStrike" cap="none" dirty="0">
              <a:solidFill>
                <a:srgbClr val="2E2C95"/>
              </a:solidFill>
              <a:latin typeface="Arial"/>
              <a:ea typeface="Arial"/>
              <a:cs typeface="Arial"/>
            </a:endParaRPr>
          </a:p>
          <a:p>
            <a:pPr marL="1098549" lvl="2" indent="-229233">
              <a:lnSpc>
                <a:spcPct val="100000"/>
              </a:lnSpc>
              <a:spcBef>
                <a:spcPts val="973"/>
              </a:spcBef>
              <a:buClr>
                <a:srgbClr val="FF5400"/>
              </a:buClr>
              <a:buSzPct val="125000"/>
              <a:buFont typeface="Wingdings"/>
              <a:buChar char=""/>
              <a:tabLst>
                <a:tab pos="699132" algn="l"/>
              </a:tabLst>
              <a:defRPr/>
            </a:pPr>
            <a:r>
              <a:rPr lang="en-US" sz="2000" b="0" i="0" u="none" strike="noStrike" cap="none" dirty="0" err="1" smtClean="0">
                <a:solidFill>
                  <a:srgbClr val="2E2C95"/>
                </a:solidFill>
                <a:latin typeface="Arial"/>
                <a:ea typeface="Arial"/>
                <a:cs typeface="Arial"/>
              </a:rPr>
              <a:t>Ein</a:t>
            </a:r>
            <a:r>
              <a:rPr lang="en-US" sz="2000" b="0" i="0" u="none" strike="noStrike" cap="none" dirty="0" smtClean="0">
                <a:solidFill>
                  <a:srgbClr val="2E2C95"/>
                </a:solidFill>
                <a:latin typeface="Arial"/>
                <a:ea typeface="Arial"/>
                <a:cs typeface="Arial"/>
              </a:rPr>
              <a:t> Query Builder </a:t>
            </a:r>
            <a:r>
              <a:rPr lang="en-US" sz="1600" b="0" i="0" u="none" strike="noStrike" cap="none" dirty="0" smtClean="0">
                <a:solidFill>
                  <a:srgbClr val="2E2C95"/>
                </a:solidFill>
                <a:latin typeface="Arial"/>
                <a:ea typeface="Arial"/>
                <a:cs typeface="Arial"/>
              </a:rPr>
              <a:t>(</a:t>
            </a:r>
            <a:r>
              <a:rPr lang="en-US" sz="1600" b="0" i="0" u="none" strike="noStrike" cap="none" dirty="0" err="1" smtClean="0">
                <a:solidFill>
                  <a:srgbClr val="2E2C95"/>
                </a:solidFill>
                <a:latin typeface="Arial"/>
                <a:ea typeface="Arial"/>
                <a:cs typeface="Arial"/>
              </a:rPr>
              <a:t>modulare</a:t>
            </a:r>
            <a:r>
              <a:rPr lang="en-US" sz="1600" b="0" i="0" u="none" strike="noStrike" cap="none" dirty="0" smtClean="0">
                <a:solidFill>
                  <a:srgbClr val="2E2C95"/>
                </a:solidFill>
                <a:latin typeface="Arial"/>
                <a:ea typeface="Arial"/>
                <a:cs typeface="Arial"/>
              </a:rPr>
              <a:t> </a:t>
            </a:r>
            <a:r>
              <a:rPr lang="en-US" sz="1600" b="0" i="0" u="none" strike="noStrike" cap="none" dirty="0" err="1" smtClean="0">
                <a:solidFill>
                  <a:srgbClr val="2E2C95"/>
                </a:solidFill>
                <a:latin typeface="Arial"/>
                <a:ea typeface="Arial"/>
                <a:cs typeface="Arial"/>
              </a:rPr>
              <a:t>Zusammenstellung</a:t>
            </a:r>
            <a:r>
              <a:rPr lang="en-US" sz="1600" b="0" i="0" u="none" strike="noStrike" cap="none" dirty="0" smtClean="0">
                <a:solidFill>
                  <a:srgbClr val="2E2C95"/>
                </a:solidFill>
                <a:latin typeface="Arial"/>
                <a:ea typeface="Arial"/>
                <a:cs typeface="Arial"/>
              </a:rPr>
              <a:t> von </a:t>
            </a:r>
            <a:r>
              <a:rPr lang="en-US" sz="1600" b="0" i="0" u="none" strike="noStrike" cap="none" dirty="0" err="1" smtClean="0">
                <a:solidFill>
                  <a:srgbClr val="2E2C95"/>
                </a:solidFill>
                <a:latin typeface="Arial"/>
                <a:ea typeface="Arial"/>
                <a:cs typeface="Arial"/>
              </a:rPr>
              <a:t>Abfragen</a:t>
            </a:r>
            <a:r>
              <a:rPr lang="en-US" sz="1600" b="0" i="0" u="none" strike="noStrike" cap="none" dirty="0" smtClean="0">
                <a:solidFill>
                  <a:srgbClr val="2E2C95"/>
                </a:solidFill>
                <a:latin typeface="Arial"/>
                <a:ea typeface="Arial"/>
                <a:cs typeface="Arial"/>
              </a:rPr>
              <a:t>)</a:t>
            </a:r>
            <a:r>
              <a:rPr lang="en-US" sz="2000" b="0" i="0" u="none" strike="noStrike" cap="none" dirty="0" smtClean="0">
                <a:solidFill>
                  <a:srgbClr val="2E2C95"/>
                </a:solidFill>
                <a:latin typeface="Arial"/>
                <a:ea typeface="Arial"/>
                <a:cs typeface="Arial"/>
              </a:rPr>
              <a:t> und </a:t>
            </a:r>
            <a:r>
              <a:rPr lang="en-US" sz="2000" b="0" i="0" u="none" strike="noStrike" cap="none" dirty="0" err="1" smtClean="0">
                <a:solidFill>
                  <a:srgbClr val="2E2C95"/>
                </a:solidFill>
                <a:latin typeface="Arial"/>
                <a:ea typeface="Arial"/>
                <a:cs typeface="Arial"/>
              </a:rPr>
              <a:t>ein</a:t>
            </a:r>
            <a:r>
              <a:rPr lang="en-US" sz="2000" b="0" i="0" u="none" strike="noStrike" cap="none" dirty="0" smtClean="0">
                <a:solidFill>
                  <a:srgbClr val="2E2C95"/>
                </a:solidFill>
                <a:latin typeface="Arial"/>
                <a:ea typeface="Arial"/>
                <a:cs typeface="Arial"/>
              </a:rPr>
              <a:t> Query Store </a:t>
            </a:r>
            <a:r>
              <a:rPr lang="en-US" sz="1600" b="0" i="0" u="none" strike="noStrike" cap="none" dirty="0" smtClean="0">
                <a:solidFill>
                  <a:srgbClr val="2E2C95"/>
                </a:solidFill>
                <a:latin typeface="Arial"/>
                <a:ea typeface="Arial"/>
                <a:cs typeface="Arial"/>
              </a:rPr>
              <a:t>(</a:t>
            </a:r>
            <a:r>
              <a:rPr lang="en-US" sz="1600" b="0" i="0" u="none" strike="noStrike" cap="none" dirty="0" err="1" smtClean="0">
                <a:solidFill>
                  <a:srgbClr val="2E2C95"/>
                </a:solidFill>
                <a:latin typeface="Arial"/>
                <a:ea typeface="Arial"/>
                <a:cs typeface="Arial"/>
              </a:rPr>
              <a:t>Speicherung</a:t>
            </a:r>
            <a:r>
              <a:rPr lang="en-US" sz="1600" b="0" i="0" u="none" strike="noStrike" cap="none" dirty="0" smtClean="0">
                <a:solidFill>
                  <a:srgbClr val="2E2C95"/>
                </a:solidFill>
                <a:latin typeface="Arial"/>
                <a:ea typeface="Arial"/>
                <a:cs typeface="Arial"/>
              </a:rPr>
              <a:t> von </a:t>
            </a:r>
            <a:r>
              <a:rPr lang="en-US" sz="1600" b="0" i="0" u="none" strike="noStrike" cap="none" dirty="0" err="1" smtClean="0">
                <a:solidFill>
                  <a:srgbClr val="2E2C95"/>
                </a:solidFill>
                <a:latin typeface="Arial"/>
                <a:ea typeface="Arial"/>
                <a:cs typeface="Arial"/>
              </a:rPr>
              <a:t>abgesetzten</a:t>
            </a:r>
            <a:r>
              <a:rPr lang="en-US" sz="1600" b="0" i="0" u="none" strike="noStrike" cap="none" dirty="0" smtClean="0">
                <a:solidFill>
                  <a:srgbClr val="2E2C95"/>
                </a:solidFill>
                <a:latin typeface="Arial"/>
                <a:ea typeface="Arial"/>
                <a:cs typeface="Arial"/>
              </a:rPr>
              <a:t> </a:t>
            </a:r>
            <a:r>
              <a:rPr lang="en-US" sz="1600" b="0" i="0" u="none" strike="noStrike" cap="none" dirty="0" err="1" smtClean="0">
                <a:solidFill>
                  <a:srgbClr val="2E2C95"/>
                </a:solidFill>
                <a:latin typeface="Arial"/>
                <a:ea typeface="Arial"/>
                <a:cs typeface="Arial"/>
              </a:rPr>
              <a:t>Abfragen</a:t>
            </a:r>
            <a:r>
              <a:rPr lang="en-US" sz="1600" b="0" i="0" u="none" strike="noStrike" cap="none" dirty="0" smtClean="0">
                <a:solidFill>
                  <a:srgbClr val="2E2C95"/>
                </a:solidFill>
                <a:latin typeface="Arial"/>
                <a:ea typeface="Arial"/>
                <a:cs typeface="Arial"/>
              </a:rPr>
              <a:t>)   </a:t>
            </a:r>
            <a:endParaRPr lang="en-US" sz="1600" b="0" i="0" u="none" strike="noStrike" cap="none" dirty="0">
              <a:solidFill>
                <a:srgbClr val="2E2C95"/>
              </a:solidFill>
              <a:latin typeface="Arial"/>
              <a:ea typeface="Arial"/>
              <a:cs typeface="Arial"/>
            </a:endParaRPr>
          </a:p>
          <a:p>
            <a:pPr marL="1098549" lvl="2" indent="-229233">
              <a:spcBef>
                <a:spcPts val="973"/>
              </a:spcBef>
              <a:buClr>
                <a:srgbClr val="FF5400"/>
              </a:buClr>
              <a:buSzPct val="125000"/>
              <a:buFont typeface="Wingdings"/>
              <a:buChar char=""/>
              <a:tabLst>
                <a:tab pos="699132" algn="l"/>
              </a:tabLst>
              <a:defRPr/>
            </a:pPr>
            <a:r>
              <a:rPr lang="en-US" sz="2000" dirty="0" err="1">
                <a:solidFill>
                  <a:srgbClr val="2E2C95"/>
                </a:solidFill>
                <a:latin typeface="Arial"/>
                <a:ea typeface="Arial"/>
                <a:cs typeface="Arial"/>
              </a:rPr>
              <a:t>Datenversionierung</a:t>
            </a:r>
            <a:r>
              <a:rPr lang="en-US" sz="2000" dirty="0">
                <a:solidFill>
                  <a:srgbClr val="2E2C95"/>
                </a:solidFill>
                <a:latin typeface="Arial"/>
                <a:ea typeface="Arial"/>
                <a:cs typeface="Arial"/>
              </a:rPr>
              <a:t> </a:t>
            </a:r>
            <a:r>
              <a:rPr lang="en-US" sz="1600" dirty="0">
                <a:solidFill>
                  <a:srgbClr val="2E2C95"/>
                </a:solidFill>
                <a:latin typeface="Arial"/>
                <a:ea typeface="Arial"/>
                <a:cs typeface="Arial"/>
              </a:rPr>
              <a:t>(</a:t>
            </a:r>
            <a:r>
              <a:rPr lang="en-US" sz="1600" dirty="0" err="1">
                <a:solidFill>
                  <a:srgbClr val="2E2C95"/>
                </a:solidFill>
                <a:latin typeface="Arial"/>
                <a:ea typeface="Arial"/>
                <a:cs typeface="Arial"/>
              </a:rPr>
              <a:t>durch</a:t>
            </a:r>
            <a:r>
              <a:rPr lang="en-US" sz="1600" dirty="0">
                <a:solidFill>
                  <a:srgbClr val="2E2C95"/>
                </a:solidFill>
                <a:latin typeface="Arial"/>
                <a:ea typeface="Arial"/>
                <a:cs typeface="Arial"/>
              </a:rPr>
              <a:t> das </a:t>
            </a:r>
            <a:r>
              <a:rPr lang="en-US" sz="1600" dirty="0" err="1">
                <a:solidFill>
                  <a:srgbClr val="2E2C95"/>
                </a:solidFill>
                <a:latin typeface="Arial"/>
                <a:ea typeface="Arial"/>
                <a:cs typeface="Arial"/>
              </a:rPr>
              <a:t>MariaDB</a:t>
            </a:r>
            <a:r>
              <a:rPr lang="en-US" sz="1600" dirty="0">
                <a:solidFill>
                  <a:srgbClr val="2E2C95"/>
                </a:solidFill>
                <a:latin typeface="Arial"/>
                <a:ea typeface="Arial"/>
                <a:cs typeface="Arial"/>
              </a:rPr>
              <a:t> Engine)  </a:t>
            </a:r>
          </a:p>
          <a:p>
            <a:pPr marL="1098549" lvl="2" indent="-229233">
              <a:lnSpc>
                <a:spcPct val="100000"/>
              </a:lnSpc>
              <a:spcBef>
                <a:spcPts val="973"/>
              </a:spcBef>
              <a:buClr>
                <a:srgbClr val="FF5400"/>
              </a:buClr>
              <a:buSzPct val="125000"/>
              <a:buFont typeface="Wingdings"/>
              <a:buChar char=""/>
              <a:tabLst>
                <a:tab pos="699132" algn="l"/>
              </a:tabLst>
              <a:defRPr/>
            </a:pPr>
            <a:endParaRPr lang="en-US" sz="2400" b="0" i="0" u="none" strike="noStrike" cap="none" dirty="0">
              <a:solidFill>
                <a:srgbClr val="2E2C95"/>
              </a:solidFill>
              <a:latin typeface="Arial"/>
              <a:ea typeface="Arial"/>
              <a:cs typeface="Arial"/>
            </a:endParaRPr>
          </a:p>
          <a:p>
            <a:pPr marL="1098549" lvl="2" indent="-229233">
              <a:lnSpc>
                <a:spcPct val="100000"/>
              </a:lnSpc>
              <a:spcBef>
                <a:spcPts val="973"/>
              </a:spcBef>
              <a:buClr>
                <a:srgbClr val="FF5400"/>
              </a:buClr>
              <a:buSzPct val="125000"/>
              <a:buFont typeface="Wingdings"/>
              <a:buChar char=""/>
              <a:tabLst>
                <a:tab pos="699132" algn="l"/>
              </a:tabLst>
              <a:defRPr/>
            </a:pPr>
            <a:endParaRPr lang="en-US" sz="2400" b="0" i="0" u="none" strike="noStrike" cap="none" dirty="0">
              <a:solidFill>
                <a:srgbClr val="2E2C95"/>
              </a:solidFill>
              <a:latin typeface="Arial"/>
              <a:ea typeface="Arial"/>
              <a:cs typeface="Arial"/>
            </a:endParaRPr>
          </a:p>
        </p:txBody>
      </p:sp>
      <p:sp>
        <p:nvSpPr>
          <p:cNvPr id="1906574234" name=" 1906574233"/>
          <p:cNvSpPr/>
          <p:nvPr/>
        </p:nvSpPr>
        <p:spPr bwMode="auto">
          <a:xfrm>
            <a:off x="5968559" y="3434669"/>
            <a:ext cx="195840" cy="222966"/>
          </a:xfrm>
        </p:spPr>
        <p:txBody>
          <a:bodyPr rot="0" spcFirstLastPara="0" vertOverflow="overflow" horzOverflow="clip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defRPr/>
            </a:pPr>
            <a:endParaRPr/>
          </a:p>
        </p:txBody>
      </p:sp>
      <p:sp>
        <p:nvSpPr>
          <p:cNvPr id="2104031305" name=" 2104031304"/>
          <p:cNvSpPr/>
          <p:nvPr/>
        </p:nvSpPr>
        <p:spPr bwMode="auto">
          <a:xfrm>
            <a:off x="3636822" y="5805151"/>
            <a:ext cx="205402" cy="226426"/>
          </a:xfrm>
        </p:spPr>
        <p:txBody>
          <a:bodyPr rot="0" spcFirstLastPara="0" vertOverflow="overflow" horzOverflow="clip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defRPr/>
            </a:pPr>
            <a:endParaRPr/>
          </a:p>
        </p:txBody>
      </p:sp>
      <p:sp>
        <p:nvSpPr>
          <p:cNvPr id="2130988250" name=" 2130988249"/>
          <p:cNvSpPr/>
          <p:nvPr/>
        </p:nvSpPr>
        <p:spPr bwMode="auto">
          <a:xfrm>
            <a:off x="14541059" y="8076236"/>
            <a:ext cx="158058" cy="153398"/>
          </a:xfrm>
        </p:spPr>
        <p:txBody>
          <a:bodyPr rot="0" spcFirstLastPara="0" vertOverflow="overflow" horzOverflow="clip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defRPr/>
            </a:pPr>
            <a:endParaRPr/>
          </a:p>
        </p:txBody>
      </p:sp>
      <p:sp>
        <p:nvSpPr>
          <p:cNvPr id="709597226" name=" 709597225"/>
          <p:cNvSpPr/>
          <p:nvPr/>
        </p:nvSpPr>
        <p:spPr bwMode="auto">
          <a:xfrm>
            <a:off x="16018043" y="8076236"/>
            <a:ext cx="158058" cy="153397"/>
          </a:xfrm>
        </p:spPr>
        <p:txBody>
          <a:bodyPr rot="0" spcFirstLastPara="0" vertOverflow="overflow" horzOverflow="clip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defRPr/>
            </a:pPr>
            <a:endParaRPr/>
          </a:p>
        </p:txBody>
      </p:sp>
      <p:sp>
        <p:nvSpPr>
          <p:cNvPr id="65490155" name=" 65490154"/>
          <p:cNvSpPr/>
          <p:nvPr/>
        </p:nvSpPr>
        <p:spPr bwMode="auto">
          <a:xfrm>
            <a:off x="16215796" y="1246959"/>
            <a:ext cx="81966" cy="182823"/>
          </a:xfrm>
        </p:spPr>
        <p:txBody>
          <a:bodyPr rot="0" spcFirstLastPara="0" vertOverflow="overflow" horzOverflow="clip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defRPr/>
            </a:pPr>
            <a:endParaRPr/>
          </a:p>
        </p:txBody>
      </p:sp>
      <p:sp>
        <p:nvSpPr>
          <p:cNvPr id="180645063" name="Textfeld 180645062"/>
          <p:cNvSpPr txBox="1"/>
          <p:nvPr/>
        </p:nvSpPr>
        <p:spPr bwMode="auto">
          <a:xfrm>
            <a:off x="771280" y="1160524"/>
            <a:ext cx="3846143" cy="418677"/>
          </a:xfrm>
          <a:prstGeom prst="rect">
            <a:avLst/>
          </a:prstGeom>
          <a:noFill/>
        </p:spPr>
        <p:txBody>
          <a:bodyPr vertOverflow="overflow" horzOverflow="clip" vert="horz" wrap="square" lIns="91440" tIns="45720" rIns="91440" bIns="45720" numCol="1" spcCol="0" rtlCol="0" fromWordArt="0" anchor="t" anchorCtr="0" forceAA="0" compatLnSpc="0">
            <a:noAutofit/>
          </a:bodyPr>
          <a:lstStyle/>
          <a:p>
            <a:pPr algn="l">
              <a:defRPr/>
            </a:pPr>
            <a:r>
              <a:rPr lang="en-US" sz="2400" b="0" i="0" u="sng" strike="noStrike" cap="none" spc="0" dirty="0">
                <a:latin typeface="Arial"/>
                <a:ea typeface="Arial"/>
                <a:cs typeface="Arial"/>
                <a:hlinkClick r:id="rId2" tooltip="https://dbrepo.ossdip.at/"/>
              </a:rPr>
              <a:t>https://dbrepo.ossdip.at/</a:t>
            </a:r>
            <a:r>
              <a:rPr sz="2200" dirty="0"/>
              <a:t> </a:t>
            </a:r>
          </a:p>
        </p:txBody>
      </p:sp>
      <p:sp>
        <p:nvSpPr>
          <p:cNvPr id="18" name="Titel 1"/>
          <p:cNvSpPr>
            <a:spLocks noGrp="1"/>
          </p:cNvSpPr>
          <p:nvPr>
            <p:ph type="title"/>
          </p:nvPr>
        </p:nvSpPr>
        <p:spPr>
          <a:xfrm>
            <a:off x="709613" y="368300"/>
            <a:ext cx="9905998" cy="1110270"/>
          </a:xfrm>
        </p:spPr>
        <p:txBody>
          <a:bodyPr/>
          <a:lstStyle/>
          <a:p>
            <a:r>
              <a:rPr lang="de-AT" dirty="0" smtClean="0">
                <a:latin typeface="Arial" panose="020B0604020202020204" pitchFamily="34" charset="0"/>
                <a:cs typeface="Arial" panose="020B0604020202020204" pitchFamily="34" charset="0"/>
              </a:rPr>
              <a:t>Aktueller </a:t>
            </a:r>
            <a:r>
              <a:rPr lang="de-AT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status</a:t>
            </a:r>
            <a:endParaRPr lang="de-AT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9" name="Grafik 18"/>
          <p:cNvPicPr>
            <a:picLocks noChangeAspect="1"/>
          </p:cNvPicPr>
          <p:nvPr/>
        </p:nvPicPr>
        <p:blipFill rotWithShape="1">
          <a:blip r:embed="rId3"/>
          <a:srcRect l="1229" t="1497" b="825"/>
          <a:stretch/>
        </p:blipFill>
        <p:spPr>
          <a:xfrm>
            <a:off x="7513504" y="2381438"/>
            <a:ext cx="4678496" cy="37600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44527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 xmlns:m="http://schemas.openxmlformats.org/officeDocument/2006/math" xmlns:w="http://schemas.openxmlformats.org/wordprocessingml/2006/main">
      <p:transition advClick="1"/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chaltkreis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Circuit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ircuit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108000"/>
                <a:lumMod val="110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040000" scaled="0"/>
        </a:gradFill>
        <a:gradFill rotWithShape="1">
          <a:gsLst>
            <a:gs pos="0">
              <a:schemeClr val="phClr">
                <a:tint val="94000"/>
                <a:satMod val="105000"/>
                <a:lumMod val="102000"/>
              </a:schemeClr>
            </a:gs>
            <a:gs pos="100000">
              <a:schemeClr val="phClr">
                <a:shade val="74000"/>
                <a:satMod val="128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94000"/>
                <a:satMod val="148000"/>
                <a:lumMod val="150000"/>
              </a:schemeClr>
            </a:gs>
            <a:gs pos="100000">
              <a:schemeClr val="phClr">
                <a:shade val="92000"/>
                <a:hueMod val="104000"/>
                <a:satMod val="140000"/>
                <a:lumMod val="68000"/>
              </a:schemeClr>
            </a:gs>
          </a:gsLst>
          <a:lin ang="5040000" scaled="0"/>
        </a:gradFill>
        <a:blipFill>
          <a:blip xmlns:r="http://schemas.openxmlformats.org/officeDocument/2006/relationships" r:embed="rId1">
            <a:duotone>
              <a:schemeClr val="phClr">
                <a:shade val="88000"/>
                <a:hueMod val="106000"/>
                <a:satMod val="140000"/>
                <a:lumMod val="54000"/>
              </a:schemeClr>
              <a:schemeClr val="phClr">
                <a:tint val="98000"/>
                <a:hueMod val="90000"/>
                <a:satMod val="150000"/>
                <a:lumMod val="16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äsentation3" id="{F8170CE9-746C-8B4F-B904-14714535CD2B}" vid="{9815799D-7A8B-D345-868C-DBE730F9594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Version=15.0.0.0, Culture=neutral, PublicKeyToken=71e9bce111e9429c</Assembly>
    <Class>Microsoft.Office.DocumentManagement.Internal.DocIdHandler</Class>
    <Data/>
    <Filter/>
  </Receiver>
</spe:Receiver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dlc_DocId xmlns="5767f18f-2a2d-4c01-91c1-325e190588e2">PHZ37FP674WC-74-7088</_dlc_DocId>
    <_dlc_DocIdUrl xmlns="5767f18f-2a2d-4c01-91c1-325e190588e2">
      <Url>https://rektorat.tuwien.ac.at/forschung/_layouts/15/DocIdRedir.aspx?ID=PHZ37FP674WC-74-7088</Url>
      <Description>PHZ37FP674WC-74-7088</Description>
    </_dlc_DocIdUrl>
  </documentManagement>
</p:properties>
</file>

<file path=customXml/item4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009483C16D7314696B536E430BDA408" ma:contentTypeVersion="1" ma:contentTypeDescription="Create a new document." ma:contentTypeScope="" ma:versionID="5c0aecc184df464ce880860f385586c5">
  <xsd:schema xmlns:xsd="http://www.w3.org/2001/XMLSchema" xmlns:xs="http://www.w3.org/2001/XMLSchema" xmlns:p="http://schemas.microsoft.com/office/2006/metadata/properties" xmlns:ns2="5767f18f-2a2d-4c01-91c1-325e190588e2" targetNamespace="http://schemas.microsoft.com/office/2006/metadata/properties" ma:root="true" ma:fieldsID="e49cb9c3ef0bd1b74408ea6fb2f54d73" ns2:_="">
    <xsd:import namespace="5767f18f-2a2d-4c01-91c1-325e190588e2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2:SharedWithUser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767f18f-2a2d-4c01-91c1-325e190588e2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9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  <xsd:element name="SharedWithUsers" ma:index="11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8A6A9B30-1F4D-441E-8F14-6E0A4BD346A5}">
  <ds:schemaRefs>
    <ds:schemaRef ds:uri="http://schemas.microsoft.com/sharepoint/events"/>
  </ds:schemaRefs>
</ds:datastoreItem>
</file>

<file path=customXml/itemProps2.xml><?xml version="1.0" encoding="utf-8"?>
<ds:datastoreItem xmlns:ds="http://schemas.openxmlformats.org/officeDocument/2006/customXml" ds:itemID="{79194B35-63AD-4F95-9ECE-B6D92615CDCE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FF8BC6DE-6363-4F2D-999E-4EFD7EF3D2C0}">
  <ds:schemaRefs>
    <ds:schemaRef ds:uri="http://schemas.openxmlformats.org/package/2006/metadata/core-properties"/>
    <ds:schemaRef ds:uri="http://purl.org/dc/dcmitype/"/>
    <ds:schemaRef ds:uri="http://purl.org/dc/terms/"/>
    <ds:schemaRef ds:uri="http://www.w3.org/XML/1998/namespace"/>
    <ds:schemaRef ds:uri="5767f18f-2a2d-4c01-91c1-325e190588e2"/>
    <ds:schemaRef ds:uri="http://schemas.microsoft.com/office/2006/metadata/properties"/>
    <ds:schemaRef ds:uri="http://schemas.microsoft.com/office/2006/documentManagement/types"/>
    <ds:schemaRef ds:uri="http://purl.org/dc/elements/1.1/"/>
    <ds:schemaRef ds:uri="http://schemas.microsoft.com/office/infopath/2007/PartnerControls"/>
  </ds:schemaRefs>
</ds:datastoreItem>
</file>

<file path=customXml/itemProps4.xml><?xml version="1.0" encoding="utf-8"?>
<ds:datastoreItem xmlns:ds="http://schemas.openxmlformats.org/officeDocument/2006/customXml" ds:itemID="{AE3FD8F1-4BB8-4D79-9318-06A55A3D76A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5767f18f-2a2d-4c01-91c1-325e190588e2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404</Words>
  <Application>Microsoft Office PowerPoint</Application>
  <PresentationFormat>Breitbild</PresentationFormat>
  <Paragraphs>99</Paragraphs>
  <Slides>12</Slides>
  <Notes>7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9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12</vt:i4>
      </vt:variant>
    </vt:vector>
  </HeadingPairs>
  <TitlesOfParts>
    <vt:vector size="22" baseType="lpstr">
      <vt:lpstr>AmsiPro-Regular ☞</vt:lpstr>
      <vt:lpstr>Arial</vt:lpstr>
      <vt:lpstr>Calibri</vt:lpstr>
      <vt:lpstr>Source Sans Pro</vt:lpstr>
      <vt:lpstr>Times New Roman</vt:lpstr>
      <vt:lpstr>Trebuchet MS</vt:lpstr>
      <vt:lpstr>TSCu_Paranar</vt:lpstr>
      <vt:lpstr>Tw Cen MT</vt:lpstr>
      <vt:lpstr>Wingdings</vt:lpstr>
      <vt:lpstr>Schaltkreis</vt:lpstr>
      <vt:lpstr>PowerPoint-Präsentation</vt:lpstr>
      <vt:lpstr>allgemein – Fair data austria   </vt:lpstr>
      <vt:lpstr>allgemein – ziele fair data austria</vt:lpstr>
      <vt:lpstr>allgemein - Kooperationen</vt:lpstr>
      <vt:lpstr>Hintergrund FDA DB-Repo </vt:lpstr>
      <vt:lpstr>Unsere vision  </vt:lpstr>
      <vt:lpstr>Architektur</vt:lpstr>
      <vt:lpstr>Soziale architektur </vt:lpstr>
      <vt:lpstr>Aktueller status</vt:lpstr>
      <vt:lpstr>Interessenten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Core team meeting</dc:title>
  <dc:creator>Ilire Hasani-Mavriqi</dc:creator>
  <cp:lastModifiedBy>Eva Gergely</cp:lastModifiedBy>
  <cp:revision>250</cp:revision>
  <dcterms:created xsi:type="dcterms:W3CDTF">2020-11-05T07:43:08Z</dcterms:created>
  <dcterms:modified xsi:type="dcterms:W3CDTF">2022-04-13T15:05:31Z</dcterms:modified>
</cp:coreProperties>
</file>