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81" r:id="rId5"/>
  </p:sldMasterIdLst>
  <p:notesMasterIdLst>
    <p:notesMasterId r:id="rId30"/>
  </p:notesMasterIdLst>
  <p:sldIdLst>
    <p:sldId id="1664" r:id="rId6"/>
    <p:sldId id="1695" r:id="rId7"/>
    <p:sldId id="1696" r:id="rId8"/>
    <p:sldId id="1697" r:id="rId9"/>
    <p:sldId id="1704" r:id="rId10"/>
    <p:sldId id="1698" r:id="rId11"/>
    <p:sldId id="1699" r:id="rId12"/>
    <p:sldId id="1700" r:id="rId13"/>
    <p:sldId id="1701" r:id="rId14"/>
    <p:sldId id="1702" r:id="rId15"/>
    <p:sldId id="1705" r:id="rId16"/>
    <p:sldId id="1706" r:id="rId17"/>
    <p:sldId id="1707" r:id="rId18"/>
    <p:sldId id="1708" r:id="rId19"/>
    <p:sldId id="1711" r:id="rId20"/>
    <p:sldId id="1712" r:id="rId21"/>
    <p:sldId id="1715" r:id="rId22"/>
    <p:sldId id="1710" r:id="rId23"/>
    <p:sldId id="1713" r:id="rId24"/>
    <p:sldId id="1714" r:id="rId25"/>
    <p:sldId id="1709" r:id="rId26"/>
    <p:sldId id="1716" r:id="rId27"/>
    <p:sldId id="1694" r:id="rId28"/>
    <p:sldId id="170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D96"/>
    <a:srgbClr val="40BFDF"/>
    <a:srgbClr val="FF5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3979" autoAdjust="0"/>
  </p:normalViewPr>
  <p:slideViewPr>
    <p:cSldViewPr snapToGrid="0" snapToObjects="1">
      <p:cViewPr varScale="1">
        <p:scale>
          <a:sx n="39" d="100"/>
          <a:sy n="39" d="100"/>
        </p:scale>
        <p:origin x="48" y="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2E58C-1C67-494E-B4B4-A6DDC6730F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49C39E-2091-4060-85F0-1BF65FD8C1F6}" type="pres">
      <dgm:prSet presAssocID="{F112E58C-1C67-494E-B4B4-A6DDC6730F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7FDED27E-AC63-403D-9A45-5CF96CD6F98B}" type="presOf" srcId="{F112E58C-1C67-494E-B4B4-A6DDC6730F1F}" destId="{F049C39E-2091-4060-85F0-1BF65FD8C1F6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94110-2BDC-2C47-A7CE-3629FA5FE9D9}" type="datetimeFigureOut">
              <a:t>14.04.2022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261C8-471B-5141-B35F-AD410B5E242B}" type="slidenum"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336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5117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684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8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sz="1200" b="0" i="0" u="none" dirty="0" smtClean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60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729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ERGÄNZEN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161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850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90860375-F79F-2548-A6FD-857B8D133FF5}"/>
              </a:ext>
            </a:extLst>
          </p:cNvPr>
          <p:cNvSpPr/>
          <p:nvPr userDrawn="1"/>
        </p:nvSpPr>
        <p:spPr>
          <a:xfrm>
            <a:off x="0" y="626400"/>
            <a:ext cx="12192000" cy="1411620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76424" y="2348527"/>
            <a:ext cx="8791575" cy="147194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</a:lstStyle>
          <a:p>
            <a:r>
              <a:rPr lang="de-DE" noProof="0"/>
              <a:t>TITEL 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972870"/>
            <a:ext cx="8791575" cy="842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UNTERTITEL HINZUFÜGEN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74CE05-B5C2-5641-9842-C0A12BC00B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51474" y="135359"/>
            <a:ext cx="2099228" cy="3610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98571B-8FB3-5D4C-A75A-F24AEB3FEFB7}"/>
              </a:ext>
            </a:extLst>
          </p:cNvPr>
          <p:cNvSpPr txBox="1"/>
          <p:nvPr userDrawn="1"/>
        </p:nvSpPr>
        <p:spPr>
          <a:xfrm>
            <a:off x="3512634" y="4393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/>
          </a:p>
        </p:txBody>
      </p:sp>
      <p:pic>
        <p:nvPicPr>
          <p:cNvPr id="6" name="Grafik 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739B4947-EE84-4256-8DEC-AA6414CADF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368" y="626400"/>
            <a:ext cx="4553613" cy="1411620"/>
          </a:xfrm>
          <a:prstGeom prst="rect">
            <a:avLst/>
          </a:prstGeom>
        </p:spPr>
      </p:pic>
      <p:grpSp>
        <p:nvGrpSpPr>
          <p:cNvPr id="18" name="Google Shape;110;p16">
            <a:extLst>
              <a:ext uri="{FF2B5EF4-FFF2-40B4-BE49-F238E27FC236}">
                <a16:creationId xmlns:a16="http://schemas.microsoft.com/office/drawing/2014/main" id="{404CB677-7670-403A-9151-FBD15D0AE75C}"/>
              </a:ext>
            </a:extLst>
          </p:cNvPr>
          <p:cNvGrpSpPr/>
          <p:nvPr userDrawn="1"/>
        </p:nvGrpSpPr>
        <p:grpSpPr>
          <a:xfrm>
            <a:off x="2430692" y="5108803"/>
            <a:ext cx="7603866" cy="1428004"/>
            <a:chOff x="1854709" y="3583334"/>
            <a:chExt cx="4758862" cy="975710"/>
          </a:xfrm>
        </p:grpSpPr>
        <p:pic>
          <p:nvPicPr>
            <p:cNvPr id="19" name="Google Shape;111;p16">
              <a:extLst>
                <a:ext uri="{FF2B5EF4-FFF2-40B4-BE49-F238E27FC236}">
                  <a16:creationId xmlns:a16="http://schemas.microsoft.com/office/drawing/2014/main" id="{1DD57A59-EF07-4E52-B218-8E3EEFF0C47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30724" y="4242492"/>
              <a:ext cx="1782847" cy="1842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2;p16">
              <a:extLst>
                <a:ext uri="{FF2B5EF4-FFF2-40B4-BE49-F238E27FC236}">
                  <a16:creationId xmlns:a16="http://schemas.microsoft.com/office/drawing/2014/main" id="{0E4AB658-8AF9-4CBC-BC3A-7ED90430461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621080" y="4093723"/>
              <a:ext cx="678100" cy="4653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3;p16">
              <a:extLst>
                <a:ext uri="{FF2B5EF4-FFF2-40B4-BE49-F238E27FC236}">
                  <a16:creationId xmlns:a16="http://schemas.microsoft.com/office/drawing/2014/main" id="{AA1CA7A1-77D0-4848-A34D-3A0C3EDF9D1C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54709" y="4224041"/>
              <a:ext cx="1021209" cy="265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;p16">
              <a:extLst>
                <a:ext uri="{FF2B5EF4-FFF2-40B4-BE49-F238E27FC236}">
                  <a16:creationId xmlns:a16="http://schemas.microsoft.com/office/drawing/2014/main" id="{47E51E7E-C0C5-4C54-BE1D-C7F92AE04E5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91192" y="3583334"/>
              <a:ext cx="1218782" cy="3379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Google Shape;28;p2" descr="Logo TU Graz">
            <a:extLst>
              <a:ext uri="{FF2B5EF4-FFF2-40B4-BE49-F238E27FC236}">
                <a16:creationId xmlns:a16="http://schemas.microsoft.com/office/drawing/2014/main" id="{85DAB73D-532F-4C47-B5F7-60E62DE52BAC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 l="-499" t="-1250" r="-497" b="-1250"/>
          <a:stretch/>
        </p:blipFill>
        <p:spPr>
          <a:xfrm>
            <a:off x="2354711" y="5005163"/>
            <a:ext cx="1853834" cy="754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;p16">
            <a:extLst>
              <a:ext uri="{FF2B5EF4-FFF2-40B4-BE49-F238E27FC236}">
                <a16:creationId xmlns:a16="http://schemas.microsoft.com/office/drawing/2014/main" id="{B47DE888-B48D-4C16-9FBC-48534FA74A63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5005094" y="5107574"/>
            <a:ext cx="1719800" cy="596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27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17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17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136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756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7018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0696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6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2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4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4366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9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5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91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806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A2075CD-AA2B-0249-8C52-05389E0562DB}"/>
              </a:ext>
            </a:extLst>
          </p:cNvPr>
          <p:cNvSpPr/>
          <p:nvPr userDrawn="1"/>
        </p:nvSpPr>
        <p:spPr>
          <a:xfrm>
            <a:off x="9448800" y="190437"/>
            <a:ext cx="2743200" cy="551364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de-AT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6E06CF4-0D0D-C34E-BBEF-C216FA32466B}"/>
              </a:ext>
            </a:extLst>
          </p:cNvPr>
          <p:cNvSpPr txBox="1"/>
          <p:nvPr userDrawn="1"/>
        </p:nvSpPr>
        <p:spPr>
          <a:xfrm>
            <a:off x="11281416" y="6400353"/>
            <a:ext cx="77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fld id="{6B2DF41E-7784-374A-8D9E-D85D7DC09526}" type="slidenum">
              <a:rPr lang="de-DE" sz="120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‹Nr.›</a:t>
            </a:fld>
            <a:endParaRPr lang="de-DE" sz="1200" dirty="0">
              <a:solidFill>
                <a:srgbClr val="2F2D9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B419B184-0388-4FE9-AE60-9E2B32D1976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448800" y="190437"/>
            <a:ext cx="1740131" cy="53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  <p:sldLayoutId id="2147484294" r:id="rId13"/>
    <p:sldLayoutId id="2147484295" r:id="rId14"/>
    <p:sldLayoutId id="2147484296" r:id="rId15"/>
    <p:sldLayoutId id="2147484297" r:id="rId16"/>
    <p:sldLayoutId id="2147484298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rgbClr val="2F2D96"/>
          </a:solidFill>
          <a:latin typeface="AmsiPro-Regular ☞" panose="020B0A06020201010104" pitchFamily="34" charset="77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brepo.ossdip.at/" TargetMode="External"/><Relationship Id="rId2" Type="http://schemas.openxmlformats.org/officeDocument/2006/relationships/hyperlink" Target="https://github.com/fair-data-austria/dbrep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eva.gergely@univie.ac.a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hyperlink" Target="mailto:martin.weise@tuwien.ac.a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/>
          </p:nvPr>
        </p:nvGraphicFramePr>
        <p:xfrm>
          <a:off x="1663700" y="584200"/>
          <a:ext cx="7061200" cy="137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1915427" y="2298700"/>
            <a:ext cx="8941484" cy="259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</a:t>
            </a:r>
            <a:r>
              <a:rPr lang="de-AT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de-AT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</a:pP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 database repository that supports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fair principles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data versioning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reproducible queries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0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6393292" name=" 1106393291"/>
          <p:cNvSpPr/>
          <p:nvPr/>
        </p:nvSpPr>
        <p:spPr bwMode="auto">
          <a:xfrm>
            <a:off x="9831476" y="2866743"/>
            <a:ext cx="218006" cy="24907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62665596" name="object 3"/>
          <p:cNvSpPr txBox="1"/>
          <p:nvPr/>
        </p:nvSpPr>
        <p:spPr bwMode="auto">
          <a:xfrm>
            <a:off x="306747" y="1859973"/>
            <a:ext cx="11288479" cy="4691380"/>
          </a:xfrm>
          <a:prstGeom prst="rect">
            <a:avLst/>
          </a:prstGeom>
        </p:spPr>
        <p:txBody>
          <a:bodyPr vert="horz" wrap="square" lIns="0" tIns="79372" rIns="0" bIns="0" rtlCol="0">
            <a:noAutofit/>
          </a:bodyPr>
          <a:lstStyle/>
          <a:p>
            <a:pPr marL="698499" lvl="1" indent="-229234">
              <a:lnSpc>
                <a:spcPct val="100000"/>
              </a:lnSpc>
              <a:spcBef>
                <a:spcPts val="974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4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The first 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prototype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is online and has the following 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features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:</a:t>
            </a:r>
            <a:endParaRPr lang="en-US" sz="2000" b="0" i="0" u="none" strike="noStrike" cap="none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Graphical User Interface (“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FAIR Portal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”) 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Reference implementation for authentication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endParaRPr lang="en-US" sz="20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Creation, update and querying of databases via the FAIR 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Portal (currently supporting </a:t>
            </a:r>
            <a:r>
              <a:rPr lang="en-US" sz="2000" b="1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databases)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 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Builder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modular assembly of queries)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and a 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Store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(Saving and persisting of queries)   </a:t>
            </a:r>
            <a:endParaRPr lang="en-US" sz="16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1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Data versioning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(through the </a:t>
            </a:r>
            <a:r>
              <a:rPr lang="en-US" sz="16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Engine)  </a:t>
            </a:r>
            <a:endParaRPr lang="en-US" sz="1600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641349" lvl="1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The source code is available on 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  <a:hlinkClick r:id="rId2"/>
              </a:rPr>
              <a:t>GitHub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under an open source license </a:t>
            </a:r>
            <a:endParaRPr lang="en-US" sz="20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06574234" name=" 1906574233"/>
          <p:cNvSpPr/>
          <p:nvPr/>
        </p:nvSpPr>
        <p:spPr bwMode="auto">
          <a:xfrm>
            <a:off x="5968559" y="3434669"/>
            <a:ext cx="195840" cy="22296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04031305" name=" 2104031304"/>
          <p:cNvSpPr/>
          <p:nvPr/>
        </p:nvSpPr>
        <p:spPr bwMode="auto">
          <a:xfrm>
            <a:off x="3636822" y="5805151"/>
            <a:ext cx="205402" cy="22642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30988250" name=" 2130988249"/>
          <p:cNvSpPr/>
          <p:nvPr/>
        </p:nvSpPr>
        <p:spPr bwMode="auto">
          <a:xfrm>
            <a:off x="14541059" y="8076236"/>
            <a:ext cx="158058" cy="15339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09597226" name=" 709597225"/>
          <p:cNvSpPr/>
          <p:nvPr/>
        </p:nvSpPr>
        <p:spPr bwMode="auto">
          <a:xfrm>
            <a:off x="16018043" y="8076236"/>
            <a:ext cx="158058" cy="153397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5490155" name=" 65490154"/>
          <p:cNvSpPr/>
          <p:nvPr/>
        </p:nvSpPr>
        <p:spPr bwMode="auto">
          <a:xfrm>
            <a:off x="16215796" y="1246959"/>
            <a:ext cx="81966" cy="18282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80645063" name="Textfeld 180645062"/>
          <p:cNvSpPr txBox="1"/>
          <p:nvPr/>
        </p:nvSpPr>
        <p:spPr bwMode="auto">
          <a:xfrm>
            <a:off x="771280" y="1160524"/>
            <a:ext cx="3846143" cy="41867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defRPr/>
            </a:pPr>
            <a:r>
              <a:rPr lang="en-US" sz="2400" b="0" i="0" u="sng" strike="noStrike" cap="none" spc="0" dirty="0">
                <a:latin typeface="Arial"/>
                <a:ea typeface="Arial"/>
                <a:cs typeface="Arial"/>
                <a:hlinkClick r:id="rId3" tooltip="https://dbrepo.ossdip.at/"/>
              </a:rPr>
              <a:t>https://dbrepo.ossdip.at/</a:t>
            </a:r>
            <a:r>
              <a:rPr sz="2200" dirty="0"/>
              <a:t> 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709613" y="349828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5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3" b="1547"/>
          <a:stretch/>
        </p:blipFill>
        <p:spPr>
          <a:xfrm>
            <a:off x="801973" y="1283854"/>
            <a:ext cx="9127114" cy="5253733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31356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portal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landingpage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7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757" y="1900967"/>
            <a:ext cx="11410712" cy="3520777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86772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List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73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685" y="1807993"/>
            <a:ext cx="11224711" cy="363222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landingpage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812" y="2002039"/>
            <a:ext cx="11106005" cy="3676470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85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126" y="1593706"/>
            <a:ext cx="10899142" cy="474002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Landingpage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2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519815"/>
            <a:ext cx="10845078" cy="470700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409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2" y="1808282"/>
            <a:ext cx="10755235" cy="271753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92385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Manual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scheme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26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511" y="1423153"/>
            <a:ext cx="7122201" cy="5213230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import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csv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9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8521" y="1330790"/>
            <a:ext cx="9247187" cy="521061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8809944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Importing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datasets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csv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371599"/>
            <a:ext cx="10882618" cy="501257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Graz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Timeline: </a:t>
            </a:r>
            <a:r>
              <a:rPr lang="de-DE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– </a:t>
            </a:r>
            <a:r>
              <a:rPr lang="de-DE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 </a:t>
            </a:r>
            <a:r>
              <a:rPr lang="de-DE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Ministry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Education, Science </a:t>
            </a:r>
            <a:r>
              <a:rPr lang="de-DE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Research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(BMBWF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Partner: </a:t>
            </a:r>
            <a:endParaRPr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DE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Fostering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cooperation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between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Austrian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universities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development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coherent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robust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research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management</a:t>
            </a:r>
            <a:r>
              <a:rPr lang="de-AT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services</a:t>
            </a:r>
            <a:endParaRPr lang="de-DE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the basis for the future of data-driven science together </a:t>
            </a:r>
            <a:endParaRPr lang="de-AT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 bwMode="auto">
          <a:xfrm>
            <a:off x="2384802" y="3381843"/>
            <a:ext cx="8784976" cy="656783"/>
            <a:chOff x="1631504" y="2603639"/>
            <a:chExt cx="8784976" cy="65678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110539" y="2778815"/>
              <a:ext cx="1782847" cy="184260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345892" y="2603639"/>
              <a:ext cx="678100" cy="465321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4210695" y="2690209"/>
              <a:ext cx="1021209" cy="265681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2860994" y="2690209"/>
              <a:ext cx="1218782" cy="337935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631504" y="2691461"/>
              <a:ext cx="1076333" cy="40768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 bwMode="auto">
            <a:xfrm>
              <a:off x="7968208" y="2675647"/>
              <a:ext cx="2448272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600" dirty="0" smtClean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+ 23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associated</a:t>
              </a:r>
              <a:r>
                <a:rPr lang="de-DE" sz="1600" dirty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partners</a:t>
              </a:r>
              <a:endParaRPr lang="de-DE" sz="1600" dirty="0">
                <a:solidFill>
                  <a:srgbClr val="2F2D96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de-AT" sz="1600" dirty="0"/>
            </a:p>
          </p:txBody>
        </p:sp>
      </p:grp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2" y="2068740"/>
            <a:ext cx="10856917" cy="3103624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774704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Modular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queries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728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3" y="1824623"/>
            <a:ext cx="9906000" cy="282126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Persisted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queries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140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404680"/>
            <a:ext cx="10727056" cy="4746737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Versioning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picker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40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Interested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parties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0"/>
            <a:ext cx="10936047" cy="5093679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Quality Economy Technical University of Vienna (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Wassergütewirtschaft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TUW= 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and Library University of Vienna (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ZID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Bibliothek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UW)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Historical and cultural science faculty University of Vienna (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UW)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Philological and Cultural Studies University of Vienna (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Philologisch-Kulturwissenschaftliche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UW)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Interest: </a:t>
            </a:r>
            <a:endParaRPr lang="en-US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Data Service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and IT-Research and Development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Darmstadt (DE)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interested? </a:t>
            </a:r>
            <a:endParaRPr lang="en-US"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de-AT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de-AT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AT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AT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eva.gergely@univie.ac.at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martin.weise@tuwien.ac.at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217" y="4328397"/>
            <a:ext cx="3989070" cy="22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24</a:t>
            </a:fld>
            <a:endParaRPr spc="-5"/>
          </a:p>
        </p:txBody>
      </p:sp>
      <p:sp>
        <p:nvSpPr>
          <p:cNvPr id="3" name="object 3"/>
          <p:cNvSpPr txBox="1"/>
          <p:nvPr/>
        </p:nvSpPr>
        <p:spPr bwMode="auto">
          <a:xfrm>
            <a:off x="788312" y="4094416"/>
            <a:ext cx="10696407" cy="2326139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300" indent="-229235"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Pilot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phase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with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friendly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user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endParaRPr lang="de-AT"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Bugfixing</a:t>
            </a: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a</a:t>
            </a: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nd</a:t>
            </a:r>
            <a:r>
              <a:rPr sz="2400" spc="40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2E2C95"/>
                </a:solidFill>
                <a:latin typeface="Arial"/>
                <a:cs typeface="Arial"/>
              </a:rPr>
              <a:t>refinements</a:t>
            </a:r>
            <a:endParaRPr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Set-up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at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the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University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of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Vienna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and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other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institutions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endParaRPr sz="2400" spc="-14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461015880" name="object 3"/>
          <p:cNvSpPr txBox="1"/>
          <p:nvPr/>
        </p:nvSpPr>
        <p:spPr bwMode="auto">
          <a:xfrm>
            <a:off x="747749" y="1093611"/>
            <a:ext cx="11149719" cy="2255298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299" indent="-229233">
              <a:lnSpc>
                <a:spcPct val="100000"/>
              </a:lnSpc>
              <a:spcBef>
                <a:spcPts val="158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3" algn="l"/>
              </a:tabLst>
              <a:defRPr/>
            </a:pP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Paper “FDA-</a:t>
            </a:r>
            <a:r>
              <a:rPr sz="2400" spc="-13" dirty="0" err="1">
                <a:solidFill>
                  <a:srgbClr val="2E2C95"/>
                </a:solidFill>
                <a:latin typeface="Arial"/>
                <a:cs typeface="Arial"/>
              </a:rPr>
              <a:t>DBrepo</a:t>
            </a: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: A Data Preservation Repository Supporting FAIR Principles, Data Versioning and Reproducible Queries”</a:t>
            </a:r>
            <a:b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</a:br>
            <a:r>
              <a:rPr lang="en-US" sz="2000" b="0" i="1" u="none" strike="noStrike" cap="none" spc="-13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DOI 10.17605/OSF.IO/B7NX5</a:t>
            </a:r>
            <a:r>
              <a:rPr sz="10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000" i="1" spc="-13" dirty="0">
              <a:solidFill>
                <a:srgbClr val="2E2C95"/>
              </a:solidFill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83"/>
              </a:spcBef>
              <a:tabLst>
                <a:tab pos="241933" algn="l"/>
              </a:tabLst>
              <a:defRPr/>
            </a:pP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M. </a:t>
            </a:r>
            <a:r>
              <a:rPr sz="1200" b="0" i="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Weise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C. Michlits, M. Staudinger, E. Gergely, K. Stytsenko, R. Ganguly, A. Rauber: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FDA-</a:t>
            </a:r>
            <a:r>
              <a:rPr sz="1200" b="0" i="1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DBRepo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A Data Preservation Repository Supporting FAIR Principles, Data Versioning and Reproducible Queries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”;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Vortrag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iPRES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2021,  Beijing, China;  19.10.2021  - 21.10.2021; in: 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Proceedings of the 17th International Conference on Digital Preservation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”,  (2021),  S. 34.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400" spc="-13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709613" y="3320969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3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402080"/>
            <a:ext cx="10337798" cy="43891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Establishment and development of tools for the efficient creation of data management plans (DMPs and machine-actionable DMPs –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maDMPs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Conceptualization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repositories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  <a:r>
              <a:rPr lang="de-AT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Professionalize data stewards by helping them acquire the skills and expertise needed for research data management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training and support offers for efficient research data management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Founding of the 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Office Austria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AT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Goals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7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36612" y="1305224"/>
            <a:ext cx="8883121" cy="489465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648984" y="1644817"/>
            <a:ext cx="1112689" cy="666654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648984" y="2560270"/>
            <a:ext cx="1334481" cy="523527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852554" y="5059269"/>
            <a:ext cx="998089" cy="551364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9738006" y="4382441"/>
            <a:ext cx="1402887" cy="455117"/>
          </a:xfrm>
          <a:prstGeom prst="rect">
            <a:avLst/>
          </a:prstGeom>
          <a:noFill/>
        </p:spPr>
      </p:pic>
      <p:sp>
        <p:nvSpPr>
          <p:cNvPr id="1115157494" name=" 1115157493"/>
          <p:cNvSpPr/>
          <p:nvPr/>
        </p:nvSpPr>
        <p:spPr bwMode="auto">
          <a:xfrm>
            <a:off x="6408826" y="3359574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782540656" name="Grafik 178254065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704051" y="3305508"/>
            <a:ext cx="855222" cy="855222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2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find - Raman Ganguly">
            <a:extLst>
              <a:ext uri="{FF2B5EF4-FFF2-40B4-BE49-F238E27FC236}">
                <a16:creationId xmlns:a16="http://schemas.microsoft.com/office/drawing/2014/main" id="{855D8512-BD2E-4265-B919-0C6F1A068C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4"/>
          <a:stretch/>
        </p:blipFill>
        <p:spPr bwMode="auto">
          <a:xfrm>
            <a:off x="7314266" y="2783662"/>
            <a:ext cx="1005652" cy="1242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dreas Rauber – SBA Research">
            <a:extLst>
              <a:ext uri="{FF2B5EF4-FFF2-40B4-BE49-F238E27FC236}">
                <a16:creationId xmlns:a16="http://schemas.microsoft.com/office/drawing/2014/main" id="{2DC312ED-3A66-4695-BCB7-E69DB409AA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6" t="4011" r="22788" b="40246"/>
          <a:stretch/>
        </p:blipFill>
        <p:spPr bwMode="auto">
          <a:xfrm flipH="1">
            <a:off x="932370" y="2783662"/>
            <a:ext cx="996967" cy="1250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73EC897-49AF-4194-9BE6-553353661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70" y="4565990"/>
            <a:ext cx="1009931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Kirill Stytsenko – Independent Software Consultant – KSWare | LinkedIn">
            <a:extLst>
              <a:ext uri="{FF2B5EF4-FFF2-40B4-BE49-F238E27FC236}">
                <a16:creationId xmlns:a16="http://schemas.microsoft.com/office/drawing/2014/main" id="{861DC76C-9B53-4BCC-B32A-F16D50B7E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r="13018"/>
          <a:stretch/>
        </p:blipFill>
        <p:spPr bwMode="auto">
          <a:xfrm>
            <a:off x="9753131" y="2783662"/>
            <a:ext cx="1007788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804343" y="4121470"/>
            <a:ext cx="1901896" cy="36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Andreas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Rauber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04343" y="587981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Cornelia Michlits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245971" y="403443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Raman Ganguly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9600687" y="412208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Kirill Stytsenko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245970" y="5948831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Gergely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715" y="2829257"/>
            <a:ext cx="1014392" cy="1215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Rechteck 21"/>
          <p:cNvSpPr/>
          <p:nvPr/>
        </p:nvSpPr>
        <p:spPr>
          <a:xfrm>
            <a:off x="3143550" y="4075463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Weise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8"/>
          <a:srcRect b="11933"/>
          <a:stretch/>
        </p:blipFill>
        <p:spPr>
          <a:xfrm>
            <a:off x="3250562" y="4538948"/>
            <a:ext cx="1007079" cy="1290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hteck 23"/>
          <p:cNvSpPr/>
          <p:nvPr/>
        </p:nvSpPr>
        <p:spPr>
          <a:xfrm>
            <a:off x="3143550" y="5876996"/>
            <a:ext cx="2088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Moritz Staudinger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09613" y="331354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DBREPO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9"/>
          <a:srcRect l="5274" t="5500" r="6438" b="6062"/>
          <a:stretch/>
        </p:blipFill>
        <p:spPr>
          <a:xfrm>
            <a:off x="7314266" y="4538948"/>
            <a:ext cx="1005652" cy="1340868"/>
          </a:xfrm>
          <a:prstGeom prst="rect">
            <a:avLst/>
          </a:prstGeom>
        </p:spPr>
      </p:pic>
      <p:sp>
        <p:nvSpPr>
          <p:cNvPr id="2" name="Geschweifte Klammer rechts 1"/>
          <p:cNvSpPr/>
          <p:nvPr/>
        </p:nvSpPr>
        <p:spPr>
          <a:xfrm rot="16200000">
            <a:off x="2783697" y="146700"/>
            <a:ext cx="526343" cy="4371081"/>
          </a:xfrm>
          <a:prstGeom prst="rightBrace">
            <a:avLst/>
          </a:prstGeom>
          <a:ln w="38100">
            <a:solidFill>
              <a:srgbClr val="2F2D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Geschweifte Klammer rechts 20"/>
          <p:cNvSpPr/>
          <p:nvPr/>
        </p:nvSpPr>
        <p:spPr>
          <a:xfrm rot="16200000">
            <a:off x="9077304" y="311397"/>
            <a:ext cx="526343" cy="405241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Rechteck 24"/>
          <p:cNvSpPr/>
          <p:nvPr/>
        </p:nvSpPr>
        <p:spPr>
          <a:xfrm>
            <a:off x="2463517" y="163480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TU Wien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8346059" y="162909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Universität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Wien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8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586429"/>
            <a:ext cx="10884289" cy="3811072"/>
          </a:xfrm>
        </p:spPr>
        <p:txBody>
          <a:bodyPr>
            <a:normAutofit lnSpcReduction="10000"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 disadvantages of common databases in research: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up locally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 administrative skills 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metadata or poor quality metadata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data versioning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support after the end of the project 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5501"/>
              </a:buClr>
              <a:buNone/>
            </a:pPr>
            <a:endParaRPr lang="en-US" sz="24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5501"/>
              </a:buClr>
              <a:buNone/>
            </a:pP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No  </a:t>
            </a:r>
            <a:r>
              <a:rPr lang="en-US" sz="3200" spc="3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F.A.I.R.</a:t>
            </a: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-NESS </a:t>
            </a:r>
            <a:endParaRPr lang="en-US" sz="32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504" y="2868442"/>
            <a:ext cx="4346557" cy="330824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2090" y="5799079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Findable</a:t>
            </a:r>
            <a:endParaRPr lang="de-AT" dirty="0"/>
          </a:p>
        </p:txBody>
      </p:sp>
      <p:sp>
        <p:nvSpPr>
          <p:cNvPr id="6" name="Rechteck 5"/>
          <p:cNvSpPr/>
          <p:nvPr/>
        </p:nvSpPr>
        <p:spPr>
          <a:xfrm>
            <a:off x="1872448" y="5808705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endParaRPr lang="de-AT" dirty="0"/>
          </a:p>
        </p:txBody>
      </p:sp>
      <p:sp>
        <p:nvSpPr>
          <p:cNvPr id="7" name="Rechteck 6"/>
          <p:cNvSpPr/>
          <p:nvPr/>
        </p:nvSpPr>
        <p:spPr>
          <a:xfrm>
            <a:off x="5092618" y="5799079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Re-usable</a:t>
            </a:r>
            <a:endParaRPr lang="de-AT" dirty="0"/>
          </a:p>
        </p:txBody>
      </p:sp>
      <p:sp>
        <p:nvSpPr>
          <p:cNvPr id="8" name="Rechteck 7"/>
          <p:cNvSpPr/>
          <p:nvPr/>
        </p:nvSpPr>
        <p:spPr>
          <a:xfrm>
            <a:off x="3354293" y="5807353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endParaRPr lang="de-AT" dirty="0"/>
          </a:p>
        </p:txBody>
      </p:sp>
      <p:cxnSp>
        <p:nvCxnSpPr>
          <p:cNvPr id="10" name="Gerade Verbindung mit Pfeil 9"/>
          <p:cNvCxnSpPr>
            <a:stCxn id="4" idx="0"/>
          </p:cNvCxnSpPr>
          <p:nvPr/>
        </p:nvCxnSpPr>
        <p:spPr>
          <a:xfrm flipV="1">
            <a:off x="1146852" y="5043638"/>
            <a:ext cx="1609585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0"/>
          </p:cNvCxnSpPr>
          <p:nvPr/>
        </p:nvCxnSpPr>
        <p:spPr>
          <a:xfrm flipV="1">
            <a:off x="2516214" y="5035364"/>
            <a:ext cx="714290" cy="773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8" idx="0"/>
          </p:cNvCxnSpPr>
          <p:nvPr/>
        </p:nvCxnSpPr>
        <p:spPr>
          <a:xfrm flipH="1" flipV="1">
            <a:off x="3614252" y="5035364"/>
            <a:ext cx="512047" cy="771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0"/>
          </p:cNvCxnSpPr>
          <p:nvPr/>
        </p:nvCxnSpPr>
        <p:spPr>
          <a:xfrm flipH="1" flipV="1">
            <a:off x="4004987" y="5043638"/>
            <a:ext cx="1705749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2559277" y="4491536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Ellipse 26"/>
          <p:cNvSpPr/>
          <p:nvPr/>
        </p:nvSpPr>
        <p:spPr>
          <a:xfrm>
            <a:off x="2999802" y="4491535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Ellipse 27"/>
          <p:cNvSpPr/>
          <p:nvPr/>
        </p:nvSpPr>
        <p:spPr>
          <a:xfrm>
            <a:off x="3431413" y="4499809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Ellipse 28"/>
          <p:cNvSpPr/>
          <p:nvPr/>
        </p:nvSpPr>
        <p:spPr>
          <a:xfrm>
            <a:off x="3796190" y="4491534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73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1118320" cy="4835966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Creation, population and use of databases directly in the repository framework</a:t>
            </a:r>
            <a:endParaRPr lang="en-US" sz="20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 administration realized and supported by experts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(Partly) automatic generation of metadata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Reproducible and citable queries through data versioning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for different SQL expert levels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05" y="3514725"/>
            <a:ext cx="59436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1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0936047" cy="2048982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Microservice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architecture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docker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container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information saved in a metadata database  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API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sensory data  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913" y="3977504"/>
            <a:ext cx="9905998" cy="23826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93886" y="3177656"/>
            <a:ext cx="549506" cy="464581"/>
          </a:xfrm>
          <a:prstGeom prst="rect">
            <a:avLst/>
          </a:prstGeom>
        </p:spPr>
      </p:pic>
      <p:sp>
        <p:nvSpPr>
          <p:cNvPr id="8" name="CustomShape 9"/>
          <p:cNvSpPr/>
          <p:nvPr/>
        </p:nvSpPr>
        <p:spPr bwMode="auto">
          <a:xfrm rot="16199932">
            <a:off x="7394005" y="-340209"/>
            <a:ext cx="340072" cy="8519313"/>
          </a:xfrm>
          <a:prstGeom prst="rightBrace">
            <a:avLst>
              <a:gd name="adj1" fmla="val 18983"/>
              <a:gd name="adj2" fmla="val 50000"/>
            </a:avLst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0" y="4315585"/>
            <a:ext cx="1928813" cy="125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4299267" cy="451829"/>
          </a:xfrm>
        </p:spPr>
        <p:txBody>
          <a:bodyPr>
            <a:noAutofit/>
          </a:bodyPr>
          <a:lstStyle/>
          <a:p>
            <a:pPr marL="0" indent="0">
              <a:buClr>
                <a:srgbClr val="FF5501"/>
              </a:buClr>
              <a:buNone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of concerns  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767" y="5333668"/>
            <a:ext cx="1220953" cy="88841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590" y="5317419"/>
            <a:ext cx="1220827" cy="87614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086" y="1891816"/>
            <a:ext cx="692661" cy="187480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546" y="2743659"/>
            <a:ext cx="1466600" cy="10195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5254" y="1530956"/>
            <a:ext cx="950790" cy="1227281"/>
          </a:xfrm>
          <a:prstGeom prst="rect">
            <a:avLst/>
          </a:prstGeom>
        </p:spPr>
      </p:pic>
      <p:sp>
        <p:nvSpPr>
          <p:cNvPr id="13" name="Inhaltsplatzhalter 4"/>
          <p:cNvSpPr txBox="1">
            <a:spLocks/>
          </p:cNvSpPr>
          <p:nvPr/>
        </p:nvSpPr>
        <p:spPr>
          <a:xfrm>
            <a:off x="5316720" y="1181370"/>
            <a:ext cx="1594008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</a:t>
            </a:r>
            <a:endParaRPr lang="en-US" sz="16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1600" dirty="0"/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800150" y="3654080"/>
            <a:ext cx="194373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Steward</a:t>
            </a:r>
          </a:p>
          <a:p>
            <a:endParaRPr lang="de-AT" sz="1600" dirty="0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6718914" y="6121386"/>
            <a:ext cx="28843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administrator</a:t>
            </a:r>
            <a:endParaRPr lang="en-US" sz="16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1600" dirty="0"/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3424065" y="6172150"/>
            <a:ext cx="3294849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 administrator</a:t>
            </a:r>
            <a:endParaRPr lang="en-US" sz="16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1600" dirty="0"/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2931230" y="3725363"/>
            <a:ext cx="2014407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Provider</a:t>
            </a:r>
          </a:p>
          <a:p>
            <a:endParaRPr lang="de-AT" sz="16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>
            <a:normAutofit/>
          </a:bodyPr>
          <a:lstStyle/>
          <a:p>
            <a:r>
              <a:rPr lang="de-AT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endParaRPr lang="de-A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2227" y="3068315"/>
            <a:ext cx="1682994" cy="1767392"/>
          </a:xfrm>
          <a:prstGeom prst="rect">
            <a:avLst/>
          </a:prstGeom>
        </p:spPr>
      </p:pic>
      <p:sp>
        <p:nvSpPr>
          <p:cNvPr id="19" name="Inhaltsplatzhalter 4"/>
          <p:cNvSpPr txBox="1">
            <a:spLocks/>
          </p:cNvSpPr>
          <p:nvPr/>
        </p:nvSpPr>
        <p:spPr>
          <a:xfrm>
            <a:off x="4462187" y="4669744"/>
            <a:ext cx="4513453" cy="382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(Frontend 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Backend)</a:t>
            </a:r>
          </a:p>
          <a:p>
            <a:endParaRPr lang="de-AT" sz="1600" dirty="0"/>
          </a:p>
        </p:txBody>
      </p:sp>
      <p:cxnSp>
        <p:nvCxnSpPr>
          <p:cNvPr id="24" name="Gerader Verbinder 23"/>
          <p:cNvCxnSpPr/>
          <p:nvPr/>
        </p:nvCxnSpPr>
        <p:spPr>
          <a:xfrm>
            <a:off x="4342631" y="3253439"/>
            <a:ext cx="861089" cy="4006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12" idx="2"/>
            <a:endCxn id="18" idx="0"/>
          </p:cNvCxnSpPr>
          <p:nvPr/>
        </p:nvCxnSpPr>
        <p:spPr>
          <a:xfrm>
            <a:off x="5910649" y="2758237"/>
            <a:ext cx="203075" cy="3100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7023728" y="3188182"/>
            <a:ext cx="1137358" cy="4848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6535497" y="5115331"/>
            <a:ext cx="651934" cy="5909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V="1">
            <a:off x="5232740" y="5145785"/>
            <a:ext cx="581870" cy="5408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4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3" id="{F8170CE9-746C-8B4F-B904-14714535CD2B}" vid="{9815799D-7A8B-D345-868C-DBE730F959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767f18f-2a2d-4c01-91c1-325e190588e2">PHZ37FP674WC-74-7088</_dlc_DocId>
    <_dlc_DocIdUrl xmlns="5767f18f-2a2d-4c01-91c1-325e190588e2">
      <Url>https://rektorat.tuwien.ac.at/forschung/_layouts/15/DocIdRedir.aspx?ID=PHZ37FP674WC-74-7088</Url>
      <Description>PHZ37FP674WC-74-7088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09483C16D7314696B536E430BDA408" ma:contentTypeVersion="1" ma:contentTypeDescription="Create a new document." ma:contentTypeScope="" ma:versionID="5c0aecc184df464ce880860f385586c5">
  <xsd:schema xmlns:xsd="http://www.w3.org/2001/XMLSchema" xmlns:xs="http://www.w3.org/2001/XMLSchema" xmlns:p="http://schemas.microsoft.com/office/2006/metadata/properties" xmlns:ns2="5767f18f-2a2d-4c01-91c1-325e190588e2" targetNamespace="http://schemas.microsoft.com/office/2006/metadata/properties" ma:root="true" ma:fieldsID="e49cb9c3ef0bd1b74408ea6fb2f54d73" ns2:_="">
    <xsd:import namespace="5767f18f-2a2d-4c01-91c1-325e190588e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7f18f-2a2d-4c01-91c1-325e190588e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8BC6DE-6363-4F2D-999E-4EFD7EF3D2C0}">
  <ds:schemaRefs>
    <ds:schemaRef ds:uri="5767f18f-2a2d-4c01-91c1-325e190588e2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9194B35-63AD-4F95-9ECE-B6D92615CD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6A9B30-1F4D-441E-8F14-6E0A4BD346A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E3FD8F1-4BB8-4D79-9318-06A55A3D7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67f18f-2a2d-4c01-91c1-325e190588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</Words>
  <Application>Microsoft Office PowerPoint</Application>
  <PresentationFormat>Breitbild</PresentationFormat>
  <Paragraphs>109</Paragraphs>
  <Slides>24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4" baseType="lpstr">
      <vt:lpstr>AmsiPro-Regular ☞</vt:lpstr>
      <vt:lpstr>Arial</vt:lpstr>
      <vt:lpstr>Calibri</vt:lpstr>
      <vt:lpstr>Source Sans Pro</vt:lpstr>
      <vt:lpstr>Times New Roman</vt:lpstr>
      <vt:lpstr>Trebuchet MS</vt:lpstr>
      <vt:lpstr>TSCu_Paranar</vt:lpstr>
      <vt:lpstr>Tw Cen MT</vt:lpstr>
      <vt:lpstr>Wingdings</vt:lpstr>
      <vt:lpstr>Schaltkreis</vt:lpstr>
      <vt:lpstr>PowerPoint-Präsentation</vt:lpstr>
      <vt:lpstr>Fair data austria   </vt:lpstr>
      <vt:lpstr>Goals of fair data austria</vt:lpstr>
      <vt:lpstr>Cooperation partners</vt:lpstr>
      <vt:lpstr>PowerPoint-Präsentation</vt:lpstr>
      <vt:lpstr>background FDA DBRepo </vt:lpstr>
      <vt:lpstr>FDA DBRepo vision  </vt:lpstr>
      <vt:lpstr>Architecture</vt:lpstr>
      <vt:lpstr>Social architecture</vt:lpstr>
      <vt:lpstr>current state</vt:lpstr>
      <vt:lpstr>Fair portal landingpage</vt:lpstr>
      <vt:lpstr>List of databases</vt:lpstr>
      <vt:lpstr>landingpage of a database</vt:lpstr>
      <vt:lpstr>Tables in a database</vt:lpstr>
      <vt:lpstr>Landingpage of a table</vt:lpstr>
      <vt:lpstr>Data sets in a table</vt:lpstr>
      <vt:lpstr>Manual creation of a table scheme</vt:lpstr>
      <vt:lpstr>TablE import via csv</vt:lpstr>
      <vt:lpstr>Importing new datasets to a table via csv</vt:lpstr>
      <vt:lpstr>Modular creation of queries in the query builder</vt:lpstr>
      <vt:lpstr>Persisted queries</vt:lpstr>
      <vt:lpstr>Versioning and date picker</vt:lpstr>
      <vt:lpstr>Interested parties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team meeting</dc:title>
  <dc:creator>Ilire Hasani-Mavriqi</dc:creator>
  <cp:lastModifiedBy>Eva Gergely</cp:lastModifiedBy>
  <cp:revision>260</cp:revision>
  <dcterms:created xsi:type="dcterms:W3CDTF">2020-11-05T07:43:08Z</dcterms:created>
  <dcterms:modified xsi:type="dcterms:W3CDTF">2022-04-14T19:57:11Z</dcterms:modified>
</cp:coreProperties>
</file>