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81" r:id="rId5"/>
  </p:sldMasterIdLst>
  <p:notesMasterIdLst>
    <p:notesMasterId r:id="rId26"/>
  </p:notesMasterIdLst>
  <p:sldIdLst>
    <p:sldId id="1718" r:id="rId6"/>
    <p:sldId id="1724" r:id="rId7"/>
    <p:sldId id="1725" r:id="rId8"/>
    <p:sldId id="1720" r:id="rId9"/>
    <p:sldId id="1721" r:id="rId10"/>
    <p:sldId id="1664" r:id="rId11"/>
    <p:sldId id="1698" r:id="rId12"/>
    <p:sldId id="1699" r:id="rId13"/>
    <p:sldId id="1700" r:id="rId14"/>
    <p:sldId id="1701" r:id="rId15"/>
    <p:sldId id="1704" r:id="rId16"/>
    <p:sldId id="1702" r:id="rId17"/>
    <p:sldId id="1703" r:id="rId18"/>
    <p:sldId id="1723" r:id="rId19"/>
    <p:sldId id="1727" r:id="rId20"/>
    <p:sldId id="1728" r:id="rId21"/>
    <p:sldId id="1729" r:id="rId22"/>
    <p:sldId id="1730" r:id="rId23"/>
    <p:sldId id="1731" r:id="rId24"/>
    <p:sldId id="1717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501"/>
    <a:srgbClr val="2F2D96"/>
    <a:srgbClr val="58595B"/>
    <a:srgbClr val="40B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3979" autoAdjust="0"/>
  </p:normalViewPr>
  <p:slideViewPr>
    <p:cSldViewPr snapToGrid="0" snapToObjects="1">
      <p:cViewPr varScale="1">
        <p:scale>
          <a:sx n="69" d="100"/>
          <a:sy n="69" d="100"/>
        </p:scale>
        <p:origin x="516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52" d="100"/>
          <a:sy n="52" d="100"/>
        </p:scale>
        <p:origin x="167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12E58C-1C67-494E-B4B4-A6DDC6730F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049C39E-2091-4060-85F0-1BF65FD8C1F6}" type="pres">
      <dgm:prSet presAssocID="{F112E58C-1C67-494E-B4B4-A6DDC6730F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7FDED27E-AC63-403D-9A45-5CF96CD6F98B}" type="presOf" srcId="{F112E58C-1C67-494E-B4B4-A6DDC6730F1F}" destId="{F049C39E-2091-4060-85F0-1BF65FD8C1F6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94110-2BDC-2C47-A7CE-3629FA5FE9D9}" type="datetimeFigureOut">
              <a:t>04.11.2022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261C8-471B-5141-B35F-AD410B5E242B}" type="slidenum"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336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079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339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78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sz="1200" b="0" i="0" u="none" dirty="0" smtClean="0">
              <a:solidFill>
                <a:schemeClr val="tx1"/>
              </a:solidFill>
              <a:latin typeface="Source Sans Pro"/>
              <a:ea typeface="Source Sans Pro"/>
              <a:cs typeface="Source Sans Pro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9606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 smtClean="0"/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7292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ERGÄNZEN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1615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6842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90860375-F79F-2548-A6FD-857B8D133FF5}"/>
              </a:ext>
            </a:extLst>
          </p:cNvPr>
          <p:cNvSpPr/>
          <p:nvPr userDrawn="1"/>
        </p:nvSpPr>
        <p:spPr>
          <a:xfrm>
            <a:off x="0" y="4100"/>
            <a:ext cx="12192000" cy="1411620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76424" y="2348527"/>
            <a:ext cx="8791575" cy="147194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</a:lstStyle>
          <a:p>
            <a:r>
              <a:rPr lang="de-DE" noProof="0" dirty="0"/>
              <a:t>TITEL HINZUFÜGEN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76424" y="3972870"/>
            <a:ext cx="8791575" cy="842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UNTERTITEL HINZUFÜGEN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98571B-8FB3-5D4C-A75A-F24AEB3FEFB7}"/>
              </a:ext>
            </a:extLst>
          </p:cNvPr>
          <p:cNvSpPr txBox="1"/>
          <p:nvPr userDrawn="1"/>
        </p:nvSpPr>
        <p:spPr>
          <a:xfrm>
            <a:off x="3512634" y="43935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/>
          </a:p>
        </p:txBody>
      </p:sp>
      <p:pic>
        <p:nvPicPr>
          <p:cNvPr id="6" name="Grafik 5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739B4947-EE84-4256-8DEC-AA6414CADF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368" y="4100"/>
            <a:ext cx="4553613" cy="1411620"/>
          </a:xfrm>
          <a:prstGeom prst="rect">
            <a:avLst/>
          </a:prstGeom>
        </p:spPr>
      </p:pic>
      <p:grpSp>
        <p:nvGrpSpPr>
          <p:cNvPr id="18" name="Google Shape;110;p16">
            <a:extLst>
              <a:ext uri="{FF2B5EF4-FFF2-40B4-BE49-F238E27FC236}">
                <a16:creationId xmlns:a16="http://schemas.microsoft.com/office/drawing/2014/main" id="{404CB677-7670-403A-9151-FBD15D0AE75C}"/>
              </a:ext>
            </a:extLst>
          </p:cNvPr>
          <p:cNvGrpSpPr/>
          <p:nvPr userDrawn="1"/>
        </p:nvGrpSpPr>
        <p:grpSpPr>
          <a:xfrm>
            <a:off x="3253984" y="6230977"/>
            <a:ext cx="5994411" cy="463291"/>
            <a:chOff x="1522603" y="4255836"/>
            <a:chExt cx="3751589" cy="316552"/>
          </a:xfrm>
        </p:grpSpPr>
        <p:pic>
          <p:nvPicPr>
            <p:cNvPr id="19" name="Google Shape;111;p16">
              <a:extLst>
                <a:ext uri="{FF2B5EF4-FFF2-40B4-BE49-F238E27FC236}">
                  <a16:creationId xmlns:a16="http://schemas.microsoft.com/office/drawing/2014/main" id="{1DD57A59-EF07-4E52-B218-8E3EEFF0C475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932881" y="4400849"/>
              <a:ext cx="1341311" cy="124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12;p16">
              <a:extLst>
                <a:ext uri="{FF2B5EF4-FFF2-40B4-BE49-F238E27FC236}">
                  <a16:creationId xmlns:a16="http://schemas.microsoft.com/office/drawing/2014/main" id="{0E4AB658-8AF9-4CBC-BC3A-7ED904304617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36180" y="4255836"/>
              <a:ext cx="554805" cy="3165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13;p16">
              <a:extLst>
                <a:ext uri="{FF2B5EF4-FFF2-40B4-BE49-F238E27FC236}">
                  <a16:creationId xmlns:a16="http://schemas.microsoft.com/office/drawing/2014/main" id="{AA1CA7A1-77D0-4848-A34D-3A0C3EDF9D1C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522603" y="4337880"/>
              <a:ext cx="726981" cy="18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14;p16">
              <a:extLst>
                <a:ext uri="{FF2B5EF4-FFF2-40B4-BE49-F238E27FC236}">
                  <a16:creationId xmlns:a16="http://schemas.microsoft.com/office/drawing/2014/main" id="{47E51E7E-C0C5-4C54-BE1D-C7F92AE04E5D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032708" y="4336257"/>
              <a:ext cx="758450" cy="23613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Google Shape;28;p2" descr="Logo TU Graz">
            <a:extLst>
              <a:ext uri="{FF2B5EF4-FFF2-40B4-BE49-F238E27FC236}">
                <a16:creationId xmlns:a16="http://schemas.microsoft.com/office/drawing/2014/main" id="{85DAB73D-532F-4C47-B5F7-60E62DE52BAC}"/>
              </a:ext>
            </a:extLst>
          </p:cNvPr>
          <p:cNvPicPr preferRelativeResize="0"/>
          <p:nvPr userDrawn="1"/>
        </p:nvPicPr>
        <p:blipFill rotWithShape="1">
          <a:blip r:embed="rId7">
            <a:alphaModFix/>
          </a:blip>
          <a:srcRect l="-499" t="-1250" r="-497" b="-1250"/>
          <a:stretch/>
        </p:blipFill>
        <p:spPr>
          <a:xfrm>
            <a:off x="561683" y="6151740"/>
            <a:ext cx="1237576" cy="561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;p16">
            <a:extLst>
              <a:ext uri="{FF2B5EF4-FFF2-40B4-BE49-F238E27FC236}">
                <a16:creationId xmlns:a16="http://schemas.microsoft.com/office/drawing/2014/main" id="{B47DE888-B48D-4C16-9FBC-48534FA74A63}"/>
              </a:ext>
            </a:extLst>
          </p:cNvPr>
          <p:cNvPicPr preferRelativeResize="0"/>
          <p:nvPr userDrawn="1"/>
        </p:nvPicPr>
        <p:blipFill rotWithShape="1">
          <a:blip r:embed="rId8">
            <a:alphaModFix/>
          </a:blip>
          <a:srcRect/>
          <a:stretch/>
        </p:blipFill>
        <p:spPr>
          <a:xfrm>
            <a:off x="1937626" y="6302266"/>
            <a:ext cx="1177992" cy="3920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eck 4"/>
          <p:cNvSpPr/>
          <p:nvPr userDrawn="1"/>
        </p:nvSpPr>
        <p:spPr>
          <a:xfrm>
            <a:off x="9368508" y="6357598"/>
            <a:ext cx="24128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und 23 assoziierte Partner</a:t>
            </a:r>
            <a:endParaRPr lang="de-A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274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517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62175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4136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7567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7018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0696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665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2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4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4366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9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69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5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091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8064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A2075CD-AA2B-0249-8C52-05389E0562DB}"/>
              </a:ext>
            </a:extLst>
          </p:cNvPr>
          <p:cNvSpPr/>
          <p:nvPr userDrawn="1"/>
        </p:nvSpPr>
        <p:spPr>
          <a:xfrm>
            <a:off x="9448800" y="190437"/>
            <a:ext cx="2743200" cy="551364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de-AT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6E06CF4-0D0D-C34E-BBEF-C216FA32466B}"/>
              </a:ext>
            </a:extLst>
          </p:cNvPr>
          <p:cNvSpPr txBox="1"/>
          <p:nvPr userDrawn="1"/>
        </p:nvSpPr>
        <p:spPr>
          <a:xfrm>
            <a:off x="11281416" y="6400353"/>
            <a:ext cx="777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fld id="{6B2DF41E-7784-374A-8D9E-D85D7DC09526}" type="slidenum">
              <a:rPr lang="de-DE" sz="120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‹Nr.›</a:t>
            </a:fld>
            <a:endParaRPr lang="de-DE" sz="1200" dirty="0">
              <a:solidFill>
                <a:srgbClr val="2F2D96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9" name="Grafik 8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B419B184-0388-4FE9-AE60-9E2B32D1976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448800" y="190437"/>
            <a:ext cx="1740131" cy="53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  <p:sldLayoutId id="2147484294" r:id="rId13"/>
    <p:sldLayoutId id="2147484295" r:id="rId14"/>
    <p:sldLayoutId id="2147484296" r:id="rId15"/>
    <p:sldLayoutId id="2147484297" r:id="rId16"/>
    <p:sldLayoutId id="2147484298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 cap="all" baseline="0">
          <a:solidFill>
            <a:srgbClr val="2F2D96"/>
          </a:solidFill>
          <a:latin typeface="AmsiPro-Regular ☞" panose="020B0A06020201010104" pitchFamily="34" charset="77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brepo.ossdip.at/" TargetMode="External"/><Relationship Id="rId2" Type="http://schemas.openxmlformats.org/officeDocument/2006/relationships/hyperlink" Target="https://github.com/fair-data-austria/dbrep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.weise@tuwien.ac.at" TargetMode="External"/><Relationship Id="rId2" Type="http://schemas.openxmlformats.org/officeDocument/2006/relationships/hyperlink" Target="mailto:eva.gergely@univie.ac.a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brepo.ossdip.at/" TargetMode="External"/><Relationship Id="rId2" Type="http://schemas.openxmlformats.org/officeDocument/2006/relationships/hyperlink" Target="https://ucloud.univie.ac.at/index.php/s/yYKAW6fkwlJGkb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Inhaltsplatzhalter 4"/>
          <p:cNvSpPr>
            <a:spLocks noGrp="1"/>
          </p:cNvSpPr>
          <p:nvPr>
            <p:ph idx="1"/>
          </p:nvPr>
        </p:nvSpPr>
        <p:spPr>
          <a:xfrm>
            <a:off x="4428671" y="1136564"/>
            <a:ext cx="7538962" cy="5264236"/>
          </a:xfrm>
        </p:spPr>
        <p:txBody>
          <a:bodyPr>
            <a:noAutofit/>
          </a:bodyPr>
          <a:lstStyle/>
          <a:p>
            <a:pPr marL="0" indent="0">
              <a:buClr>
                <a:srgbClr val="FF5501"/>
              </a:buClr>
              <a:buNone/>
            </a:pPr>
            <a:r>
              <a:rPr lang="en-US" sz="32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 Gergely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Projektmanagement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Zentraler Informatikdienst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Universität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Wien,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Abteilung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Support for Research </a:t>
            </a:r>
          </a:p>
          <a:p>
            <a:pPr marL="0" indent="0">
              <a:buClr>
                <a:srgbClr val="FF5501"/>
              </a:buClr>
              <a:buNone/>
            </a:pPr>
            <a:endParaRPr lang="en-US" b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Digitalisierungsprojekte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Data Austria, Austrian DataLab and Services, Open Education Austria Advanced,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EuroCC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</p:txBody>
      </p:sp>
      <p:sp>
        <p:nvSpPr>
          <p:cNvPr id="28" name="Titel 1"/>
          <p:cNvSpPr txBox="1">
            <a:spLocks/>
          </p:cNvSpPr>
          <p:nvPr/>
        </p:nvSpPr>
        <p:spPr bwMode="auto">
          <a:xfrm>
            <a:off x="709613" y="331354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Who am I?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96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4299267" cy="451829"/>
          </a:xfrm>
        </p:spPr>
        <p:txBody>
          <a:bodyPr>
            <a:noAutofit/>
          </a:bodyPr>
          <a:lstStyle/>
          <a:p>
            <a:pPr marL="0" indent="0">
              <a:buClr>
                <a:srgbClr val="FF5501"/>
              </a:buClr>
              <a:buNone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 of concerns  </a:t>
            </a:r>
            <a:endParaRPr lang="en-US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767" y="5333668"/>
            <a:ext cx="1220953" cy="88841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590" y="5317419"/>
            <a:ext cx="1220827" cy="87614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1086" y="1891816"/>
            <a:ext cx="692661" cy="187480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546" y="2743659"/>
            <a:ext cx="1466600" cy="101956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5254" y="1530956"/>
            <a:ext cx="950790" cy="1227281"/>
          </a:xfrm>
          <a:prstGeom prst="rect">
            <a:avLst/>
          </a:prstGeom>
        </p:spPr>
      </p:pic>
      <p:sp>
        <p:nvSpPr>
          <p:cNvPr id="13" name="Inhaltsplatzhalter 4"/>
          <p:cNvSpPr txBox="1">
            <a:spLocks/>
          </p:cNvSpPr>
          <p:nvPr/>
        </p:nvSpPr>
        <p:spPr>
          <a:xfrm>
            <a:off x="5316720" y="1181370"/>
            <a:ext cx="1594008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Forscher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800" dirty="0"/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7800150" y="3654080"/>
            <a:ext cx="194373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Steward</a:t>
            </a:r>
          </a:p>
          <a:p>
            <a:endParaRPr lang="de-AT" sz="1800" dirty="0"/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6718914" y="6121386"/>
            <a:ext cx="288434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Systemadministrator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800" dirty="0"/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3424065" y="6172150"/>
            <a:ext cx="3294849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Datenbankadministrator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800" dirty="0"/>
          </a:p>
        </p:txBody>
      </p:sp>
      <p:sp>
        <p:nvSpPr>
          <p:cNvPr id="17" name="Inhaltsplatzhalter 4"/>
          <p:cNvSpPr txBox="1">
            <a:spLocks/>
          </p:cNvSpPr>
          <p:nvPr/>
        </p:nvSpPr>
        <p:spPr>
          <a:xfrm>
            <a:off x="2931230" y="3725363"/>
            <a:ext cx="2014407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Provider</a:t>
            </a:r>
          </a:p>
          <a:p>
            <a:endParaRPr lang="de-AT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>
            <a:normAutofit/>
          </a:bodyPr>
          <a:lstStyle/>
          <a:p>
            <a:r>
              <a:rPr lang="de-A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Soziale </a:t>
            </a:r>
            <a:r>
              <a:rPr lang="de-AT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architektur</a:t>
            </a:r>
            <a:r>
              <a:rPr lang="de-A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4462187" y="4669744"/>
            <a:ext cx="4513453" cy="382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(FAIR Portal und Backend)</a:t>
            </a:r>
          </a:p>
          <a:p>
            <a:endParaRPr lang="de-AT" sz="1800" dirty="0"/>
          </a:p>
        </p:txBody>
      </p:sp>
      <p:cxnSp>
        <p:nvCxnSpPr>
          <p:cNvPr id="24" name="Gerader Verbinder 23"/>
          <p:cNvCxnSpPr/>
          <p:nvPr/>
        </p:nvCxnSpPr>
        <p:spPr>
          <a:xfrm>
            <a:off x="4342631" y="3253439"/>
            <a:ext cx="861089" cy="4006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12" idx="2"/>
          </p:cNvCxnSpPr>
          <p:nvPr/>
        </p:nvCxnSpPr>
        <p:spPr>
          <a:xfrm>
            <a:off x="5910649" y="2758237"/>
            <a:ext cx="134568" cy="3865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V="1">
            <a:off x="7023728" y="3188182"/>
            <a:ext cx="1137358" cy="4848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>
            <a:off x="6535497" y="5115331"/>
            <a:ext cx="651934" cy="5909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V="1">
            <a:off x="5232740" y="5145785"/>
            <a:ext cx="581870" cy="5408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0637" y="3206829"/>
            <a:ext cx="1622121" cy="1527075"/>
          </a:xfrm>
          <a:prstGeom prst="rect">
            <a:avLst/>
          </a:prstGeom>
        </p:spPr>
      </p:pic>
      <p:pic>
        <p:nvPicPr>
          <p:cNvPr id="22" name="Inhaltsplatzhalter 3"/>
          <p:cNvPicPr>
            <a:picLocks noChangeAspect="1"/>
          </p:cNvPicPr>
          <p:nvPr/>
        </p:nvPicPr>
        <p:blipFill rotWithShape="1">
          <a:blip r:embed="rId9"/>
          <a:srcRect t="953" b="1547"/>
          <a:stretch/>
        </p:blipFill>
        <p:spPr>
          <a:xfrm>
            <a:off x="5344188" y="3315211"/>
            <a:ext cx="1435586" cy="8689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940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804343" y="4175896"/>
            <a:ext cx="1901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Andreas </a:t>
            </a:r>
            <a:r>
              <a:rPr lang="de-DE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Rauber (Lead)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804343" y="6162845"/>
            <a:ext cx="19174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Cornelia Michlits (Entwicklung)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7245971" y="4077972"/>
            <a:ext cx="19174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Raman Ganguly (Lead)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9600687" y="4165623"/>
            <a:ext cx="19174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Kirill Stytsenko (Entwicklung) 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245971" y="6155658"/>
            <a:ext cx="2191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 Gergely (Management)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143551" y="4129889"/>
            <a:ext cx="33987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Weise (Tech Lead, Entwicklung) 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3143550" y="6160025"/>
            <a:ext cx="20888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Moritz Staudinger (Entwicklung)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709613" y="331354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DBREPO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Geschweifte Klammer rechts 1"/>
          <p:cNvSpPr/>
          <p:nvPr/>
        </p:nvSpPr>
        <p:spPr>
          <a:xfrm rot="16200000">
            <a:off x="3052207" y="106788"/>
            <a:ext cx="526343" cy="4908101"/>
          </a:xfrm>
          <a:prstGeom prst="rightBrace">
            <a:avLst/>
          </a:prstGeom>
          <a:ln w="38100">
            <a:solidFill>
              <a:srgbClr val="2F2D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Geschweifte Klammer rechts 20"/>
          <p:cNvSpPr/>
          <p:nvPr/>
        </p:nvSpPr>
        <p:spPr>
          <a:xfrm rot="16200000">
            <a:off x="9077304" y="442022"/>
            <a:ext cx="526343" cy="405241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7" name="Google Shape;115;p16">
            <a:extLst>
              <a:ext uri="{FF2B5EF4-FFF2-40B4-BE49-F238E27FC236}">
                <a16:creationId xmlns:a16="http://schemas.microsoft.com/office/drawing/2014/main" id="{B47DE888-B48D-4C16-9FBC-48534FA74A6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51665" y="1638427"/>
            <a:ext cx="1850587" cy="598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14;p16">
            <a:extLst>
              <a:ext uri="{FF2B5EF4-FFF2-40B4-BE49-F238E27FC236}">
                <a16:creationId xmlns:a16="http://schemas.microsoft.com/office/drawing/2014/main" id="{47E51E7E-C0C5-4C54-BE1D-C7F92AE04E5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93018" y="1570169"/>
            <a:ext cx="1964007" cy="5873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48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6393292" name=" 1106393291"/>
          <p:cNvSpPr/>
          <p:nvPr/>
        </p:nvSpPr>
        <p:spPr bwMode="auto">
          <a:xfrm>
            <a:off x="9831476" y="2866743"/>
            <a:ext cx="218006" cy="24907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862665596" name="object 3"/>
          <p:cNvSpPr txBox="1"/>
          <p:nvPr/>
        </p:nvSpPr>
        <p:spPr bwMode="auto">
          <a:xfrm>
            <a:off x="306747" y="1859973"/>
            <a:ext cx="11288479" cy="4691380"/>
          </a:xfrm>
          <a:prstGeom prst="rect">
            <a:avLst/>
          </a:prstGeom>
        </p:spPr>
        <p:txBody>
          <a:bodyPr vert="horz" wrap="square" lIns="0" tIns="79372" rIns="0" bIns="0" rtlCol="0">
            <a:noAutofit/>
          </a:bodyPr>
          <a:lstStyle/>
          <a:p>
            <a:pPr marL="698499" lvl="1" indent="-229234">
              <a:lnSpc>
                <a:spcPct val="100000"/>
              </a:lnSpc>
              <a:spcBef>
                <a:spcPts val="974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4" algn="l"/>
              </a:tabLst>
              <a:defRPr/>
            </a:pP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Der </a:t>
            </a: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erste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b="1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Prototy</a:t>
            </a:r>
            <a:r>
              <a:rPr lang="en-US" sz="2400" b="1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ist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b="1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online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mit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den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folgenden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Features:</a:t>
            </a:r>
            <a:endParaRPr lang="en-US" sz="2400" b="0" i="0" u="none" strike="noStrike" cap="none" dirty="0" smtClean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Graphical User Interface (“</a:t>
            </a:r>
            <a:r>
              <a:rPr lang="en-US" sz="24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FAIR Portal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”) </a:t>
            </a: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Möglichkeit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zur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Authentifizierung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(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Referenzimplementierung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 </a:t>
            </a:r>
            <a:endParaRPr lang="en-US" sz="2400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Erstellung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, Update und </a:t>
            </a: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Datenbanken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über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das FAIR Portal (</a:t>
            </a: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zurzeit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Unterstützung</a:t>
            </a:r>
            <a:r>
              <a:rPr lang="en-US" sz="24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2400" b="1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-Datenbanken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</a:t>
            </a: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Query Builder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modulare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Zusammenstellung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Abfragen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und </a:t>
            </a:r>
            <a:r>
              <a:rPr lang="en-US" sz="24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Query Store</a:t>
            </a:r>
            <a:r>
              <a:rPr lang="en-US" sz="24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Speicherung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abgesetzten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Abfragen</a:t>
            </a:r>
            <a:r>
              <a:rPr lang="en-US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   </a:t>
            </a:r>
            <a:endParaRPr lang="en-US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400" b="1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Datenversionierung</a:t>
            </a:r>
            <a:r>
              <a:rPr lang="en-US" sz="24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durch</a:t>
            </a:r>
            <a:r>
              <a:rPr lang="en-US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das </a:t>
            </a:r>
            <a:r>
              <a:rPr lang="en-US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</a:t>
            </a:r>
            <a:r>
              <a:rPr lang="en-US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Engine)  </a:t>
            </a:r>
            <a:endParaRPr lang="en-US" dirty="0" smtClean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641349" lvl="1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Der Source Code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ist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unter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einer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Open Source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Lizenz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auf 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  <a:hlinkClick r:id="rId2"/>
              </a:rPr>
              <a:t>GitHub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verfügbar</a:t>
            </a:r>
            <a:r>
              <a:rPr lang="en-US" sz="24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endParaRPr lang="en-US" sz="2400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8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8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06574234" name=" 1906574233"/>
          <p:cNvSpPr/>
          <p:nvPr/>
        </p:nvSpPr>
        <p:spPr bwMode="auto">
          <a:xfrm>
            <a:off x="5968559" y="3434669"/>
            <a:ext cx="195840" cy="22296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04031305" name=" 2104031304"/>
          <p:cNvSpPr/>
          <p:nvPr/>
        </p:nvSpPr>
        <p:spPr bwMode="auto">
          <a:xfrm>
            <a:off x="3636822" y="5805151"/>
            <a:ext cx="205402" cy="22642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30988250" name=" 2130988249"/>
          <p:cNvSpPr/>
          <p:nvPr/>
        </p:nvSpPr>
        <p:spPr bwMode="auto">
          <a:xfrm>
            <a:off x="14541059" y="8076236"/>
            <a:ext cx="158058" cy="15339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709597226" name=" 709597225"/>
          <p:cNvSpPr/>
          <p:nvPr/>
        </p:nvSpPr>
        <p:spPr bwMode="auto">
          <a:xfrm>
            <a:off x="16018043" y="8076236"/>
            <a:ext cx="158058" cy="153397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65490155" name=" 65490154"/>
          <p:cNvSpPr/>
          <p:nvPr/>
        </p:nvSpPr>
        <p:spPr bwMode="auto">
          <a:xfrm>
            <a:off x="16215796" y="1246959"/>
            <a:ext cx="81966" cy="18282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80645063" name="Textfeld 180645062"/>
          <p:cNvSpPr txBox="1"/>
          <p:nvPr/>
        </p:nvSpPr>
        <p:spPr bwMode="auto">
          <a:xfrm>
            <a:off x="771280" y="1160524"/>
            <a:ext cx="3846143" cy="41867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l">
              <a:defRPr/>
            </a:pPr>
            <a:r>
              <a:rPr lang="en-US" sz="2400" b="0" i="0" u="sng" strike="noStrike" cap="none" spc="0" dirty="0">
                <a:latin typeface="Arial"/>
                <a:ea typeface="Arial"/>
                <a:cs typeface="Arial"/>
                <a:hlinkClick r:id="rId3" tooltip="https://dbrepo.ossdip.at/"/>
              </a:rPr>
              <a:t>https://dbrepo.ossdip.at/</a:t>
            </a:r>
            <a:r>
              <a:rPr sz="2200" dirty="0"/>
              <a:t> 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709613" y="349828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Aktueller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45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 bwMode="auto">
          <a:xfrm>
            <a:off x="11366626" y="6428028"/>
            <a:ext cx="228600" cy="21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marL="0" algn="l" defTabSz="914400">
              <a:defRPr sz="1200" b="0" i="0">
                <a:solidFill>
                  <a:srgbClr val="2E2C95"/>
                </a:solidFill>
                <a:latin typeface="TSCu_Paranar"/>
                <a:ea typeface="+mn-ea"/>
                <a:cs typeface="TSCu_Paranar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  <a:spcBef>
                <a:spcPts val="80"/>
              </a:spcBef>
              <a:defRPr/>
            </a:pPr>
            <a:fld id="{81D60167-4931-47E6-BA6A-407CBD079E47}" type="slidenum">
              <a:rPr lang="de-AT" spc="-5"/>
              <a:t>13</a:t>
            </a:fld>
            <a:endParaRPr spc="-5"/>
          </a:p>
        </p:txBody>
      </p:sp>
      <p:sp>
        <p:nvSpPr>
          <p:cNvPr id="3" name="object 3"/>
          <p:cNvSpPr txBox="1"/>
          <p:nvPr/>
        </p:nvSpPr>
        <p:spPr bwMode="auto">
          <a:xfrm>
            <a:off x="788312" y="1478570"/>
            <a:ext cx="10696407" cy="4941985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241300" indent="-229235"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lang="de-AT" sz="2800" spc="-5" dirty="0">
                <a:solidFill>
                  <a:srgbClr val="2E2C95"/>
                </a:solidFill>
                <a:latin typeface="Arial"/>
                <a:cs typeface="Arial"/>
              </a:rPr>
              <a:t>Pilotphase mit </a:t>
            </a:r>
            <a:r>
              <a:rPr lang="de-AT" sz="2800" spc="-5" dirty="0" err="1">
                <a:solidFill>
                  <a:srgbClr val="2E2C95"/>
                </a:solidFill>
                <a:latin typeface="Arial"/>
                <a:cs typeface="Arial"/>
              </a:rPr>
              <a:t>friendly</a:t>
            </a:r>
            <a:r>
              <a:rPr lang="de-AT" sz="28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800" spc="-5" dirty="0" err="1">
                <a:solidFill>
                  <a:srgbClr val="2E2C95"/>
                </a:solidFill>
                <a:latin typeface="Arial"/>
                <a:cs typeface="Arial"/>
              </a:rPr>
              <a:t>user</a:t>
            </a:r>
            <a:r>
              <a:rPr lang="de-AT" sz="28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800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endParaRPr lang="de-AT" sz="28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800" spc="-5" dirty="0" err="1" smtClean="0">
                <a:solidFill>
                  <a:srgbClr val="2E2C95"/>
                </a:solidFill>
                <a:latin typeface="Arial"/>
                <a:cs typeface="Arial"/>
              </a:rPr>
              <a:t>Bugfixing</a:t>
            </a:r>
            <a:r>
              <a:rPr sz="28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800" spc="-5" dirty="0" smtClean="0">
                <a:solidFill>
                  <a:srgbClr val="2E2C95"/>
                </a:solidFill>
                <a:latin typeface="Arial"/>
                <a:cs typeface="Arial"/>
              </a:rPr>
              <a:t>u</a:t>
            </a:r>
            <a:r>
              <a:rPr sz="2800" spc="-5" dirty="0" err="1" smtClean="0">
                <a:solidFill>
                  <a:srgbClr val="2E2C95"/>
                </a:solidFill>
                <a:latin typeface="Arial"/>
                <a:cs typeface="Arial"/>
              </a:rPr>
              <a:t>nd</a:t>
            </a:r>
            <a:r>
              <a:rPr sz="2800" spc="40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E2C95"/>
                </a:solidFill>
                <a:latin typeface="Arial"/>
                <a:cs typeface="Arial"/>
              </a:rPr>
              <a:t>refinements</a:t>
            </a:r>
            <a:endParaRPr sz="28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158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800" spc="-5" dirty="0" smtClean="0">
                <a:solidFill>
                  <a:srgbClr val="2E2C95"/>
                </a:solidFill>
                <a:latin typeface="Arial"/>
                <a:cs typeface="Arial"/>
              </a:rPr>
              <a:t>Set-up </a:t>
            </a:r>
            <a:r>
              <a:rPr lang="de-AT" sz="2800" spc="-5" dirty="0" smtClean="0">
                <a:solidFill>
                  <a:srgbClr val="2E2C95"/>
                </a:solidFill>
                <a:latin typeface="Arial"/>
                <a:cs typeface="Arial"/>
              </a:rPr>
              <a:t>an der Universität Wien und an anderen Institutionen</a:t>
            </a:r>
          </a:p>
          <a:p>
            <a:pPr marL="12065">
              <a:lnSpc>
                <a:spcPct val="100000"/>
              </a:lnSpc>
              <a:spcBef>
                <a:spcPts val="1585"/>
              </a:spcBef>
              <a:buClr>
                <a:srgbClr val="FF5400"/>
              </a:buClr>
              <a:buSzPct val="125000"/>
              <a:tabLst>
                <a:tab pos="241935" algn="l"/>
              </a:tabLst>
              <a:defRPr/>
            </a:pPr>
            <a:endParaRPr lang="de-AT" sz="2800" spc="-5" dirty="0" smtClean="0">
              <a:solidFill>
                <a:srgbClr val="2E2C95"/>
              </a:solidFill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1585"/>
              </a:spcBef>
              <a:buClr>
                <a:srgbClr val="FF5400"/>
              </a:buClr>
              <a:buSzPct val="125000"/>
              <a:tabLst>
                <a:tab pos="241935" algn="l"/>
              </a:tabLst>
              <a:defRPr/>
            </a:pPr>
            <a:endParaRPr lang="de-AT" sz="2800" spc="-5" dirty="0">
              <a:solidFill>
                <a:srgbClr val="2E2C95"/>
              </a:solidFill>
              <a:latin typeface="Arial"/>
              <a:cs typeface="Arial"/>
            </a:endParaRPr>
          </a:p>
          <a:p>
            <a:pPr marL="12065" algn="ctr">
              <a:spcBef>
                <a:spcPts val="1585"/>
              </a:spcBef>
              <a:buClr>
                <a:srgbClr val="FF5400"/>
              </a:buClr>
              <a:buSzPct val="125000"/>
              <a:tabLst>
                <a:tab pos="241935" algn="l"/>
              </a:tabLst>
              <a:defRPr/>
            </a:pPr>
            <a:r>
              <a:rPr lang="de-AT" sz="2800" spc="-5" dirty="0" smtClean="0">
                <a:solidFill>
                  <a:srgbClr val="2E2C95"/>
                </a:solidFill>
                <a:latin typeface="Arial"/>
                <a:cs typeface="Arial"/>
              </a:rPr>
              <a:t>Wenn Sie Interesse haben, kontaktieren Sie uns gerne: </a:t>
            </a:r>
            <a:r>
              <a:rPr lang="de-AT" sz="2800" spc="-5" dirty="0" smtClean="0">
                <a:solidFill>
                  <a:srgbClr val="2E2C95"/>
                </a:solidFill>
                <a:latin typeface="Arial"/>
                <a:cs typeface="Arial"/>
                <a:hlinkClick r:id="rId2"/>
              </a:rPr>
              <a:t>eva.gergely@univie.ac.at</a:t>
            </a:r>
            <a:r>
              <a:rPr lang="de-AT" sz="2800" spc="-5" dirty="0" smtClean="0">
                <a:solidFill>
                  <a:srgbClr val="2E2C95"/>
                </a:solidFill>
                <a:latin typeface="Arial"/>
                <a:cs typeface="Arial"/>
              </a:rPr>
              <a:t> oder </a:t>
            </a:r>
            <a:r>
              <a:rPr lang="de-AT" sz="2800" spc="-5" dirty="0" smtClean="0">
                <a:solidFill>
                  <a:srgbClr val="2E2C95"/>
                </a:solidFill>
                <a:latin typeface="Arial"/>
                <a:cs typeface="Arial"/>
                <a:hlinkClick r:id="rId3"/>
              </a:rPr>
              <a:t>martin.weise@tuwien.ac.at</a:t>
            </a:r>
            <a:endParaRPr sz="2800" spc="-14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709613" y="368300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Nächste schritte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3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53" b="1547"/>
          <a:stretch/>
        </p:blipFill>
        <p:spPr>
          <a:xfrm>
            <a:off x="801973" y="1283854"/>
            <a:ext cx="9127114" cy="525373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31356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portal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einstiegsseite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391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757" y="1900967"/>
            <a:ext cx="11410712" cy="352077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86772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Liste der angelegten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283029" y="3124199"/>
            <a:ext cx="1480457" cy="457200"/>
          </a:xfrm>
          <a:prstGeom prst="ellipse">
            <a:avLst/>
          </a:prstGeom>
          <a:noFill/>
          <a:ln w="28575">
            <a:solidFill>
              <a:srgbClr val="FF5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Geschweifte Klammer rechts 2"/>
          <p:cNvSpPr/>
          <p:nvPr/>
        </p:nvSpPr>
        <p:spPr>
          <a:xfrm>
            <a:off x="3211286" y="3037114"/>
            <a:ext cx="468085" cy="1872343"/>
          </a:xfrm>
          <a:prstGeom prst="rightBrace">
            <a:avLst/>
          </a:prstGeom>
          <a:ln w="28575">
            <a:solidFill>
              <a:srgbClr val="FF5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7" name="Gerader Verbinder 6"/>
          <p:cNvCxnSpPr/>
          <p:nvPr/>
        </p:nvCxnSpPr>
        <p:spPr>
          <a:xfrm>
            <a:off x="3838099" y="4054928"/>
            <a:ext cx="772886" cy="1709057"/>
          </a:xfrm>
          <a:prstGeom prst="line">
            <a:avLst/>
          </a:prstGeom>
          <a:ln w="28575">
            <a:solidFill>
              <a:srgbClr val="FF550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nhaltsplatzhalter 4"/>
          <p:cNvSpPr txBox="1">
            <a:spLocks/>
          </p:cNvSpPr>
          <p:nvPr/>
        </p:nvSpPr>
        <p:spPr>
          <a:xfrm>
            <a:off x="4610985" y="5755548"/>
            <a:ext cx="580664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die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sich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Repo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befinden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AT" sz="2000" dirty="0"/>
          </a:p>
        </p:txBody>
      </p:sp>
    </p:spTree>
    <p:extLst>
      <p:ext uri="{BB962C8B-B14F-4D97-AF65-F5344CB8AC3E}">
        <p14:creationId xmlns:p14="http://schemas.microsoft.com/office/powerpoint/2010/main" val="2342958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685" y="1807993"/>
            <a:ext cx="11224711" cy="363222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Hauptseite einer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905000" y="2209799"/>
            <a:ext cx="1992086" cy="457200"/>
          </a:xfrm>
          <a:prstGeom prst="ellipse">
            <a:avLst/>
          </a:prstGeom>
          <a:noFill/>
          <a:ln w="28575">
            <a:solidFill>
              <a:srgbClr val="FF5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7" name="Gerader Verbinder 6"/>
          <p:cNvCxnSpPr/>
          <p:nvPr/>
        </p:nvCxnSpPr>
        <p:spPr>
          <a:xfrm>
            <a:off x="3984171" y="2492829"/>
            <a:ext cx="925286" cy="261257"/>
          </a:xfrm>
          <a:prstGeom prst="line">
            <a:avLst/>
          </a:prstGeom>
          <a:ln w="28575">
            <a:solidFill>
              <a:srgbClr val="FF550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nhaltsplatzhalter 4"/>
          <p:cNvSpPr txBox="1">
            <a:spLocks/>
          </p:cNvSpPr>
          <p:nvPr/>
        </p:nvSpPr>
        <p:spPr>
          <a:xfrm>
            <a:off x="4909457" y="2528171"/>
            <a:ext cx="2659743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Konkrete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/>
          </a:p>
        </p:txBody>
      </p:sp>
      <p:sp>
        <p:nvSpPr>
          <p:cNvPr id="9" name="Geschweifte Klammer rechts 8"/>
          <p:cNvSpPr/>
          <p:nvPr/>
        </p:nvSpPr>
        <p:spPr>
          <a:xfrm rot="5400000">
            <a:off x="2726872" y="3271156"/>
            <a:ext cx="468085" cy="1872343"/>
          </a:xfrm>
          <a:prstGeom prst="rightBrace">
            <a:avLst/>
          </a:prstGeom>
          <a:ln w="28575">
            <a:solidFill>
              <a:srgbClr val="FF5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1934494" y="4395190"/>
            <a:ext cx="580664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Infos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Tabellen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gespeicherte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Abfragen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/>
          </a:p>
        </p:txBody>
      </p:sp>
      <p:sp>
        <p:nvSpPr>
          <p:cNvPr id="11" name="Geschweifte Klammer rechts 10"/>
          <p:cNvSpPr/>
          <p:nvPr/>
        </p:nvSpPr>
        <p:spPr>
          <a:xfrm rot="5400000">
            <a:off x="9735689" y="1338492"/>
            <a:ext cx="468085" cy="3051163"/>
          </a:xfrm>
          <a:prstGeom prst="rightBrace">
            <a:avLst/>
          </a:prstGeom>
          <a:ln w="28575">
            <a:solidFill>
              <a:srgbClr val="FF5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Inhaltsplatzhalter 4"/>
          <p:cNvSpPr txBox="1">
            <a:spLocks/>
          </p:cNvSpPr>
          <p:nvPr/>
        </p:nvSpPr>
        <p:spPr>
          <a:xfrm>
            <a:off x="8591991" y="3068097"/>
            <a:ext cx="3081405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Interaktion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/>
          </a:p>
        </p:txBody>
      </p:sp>
    </p:spTree>
    <p:extLst>
      <p:ext uri="{BB962C8B-B14F-4D97-AF65-F5344CB8AC3E}">
        <p14:creationId xmlns:p14="http://schemas.microsoft.com/office/powerpoint/2010/main" val="2850601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126" y="1593706"/>
            <a:ext cx="10899142" cy="474002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Hauptseite einer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4166066" y="3088905"/>
            <a:ext cx="5806644" cy="1842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sieht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 die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konkreten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(“subway”). </a:t>
            </a:r>
          </a:p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Tabellenstruktur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3211286" y="3037114"/>
            <a:ext cx="468085" cy="1872343"/>
          </a:xfrm>
          <a:prstGeom prst="rightBrace">
            <a:avLst/>
          </a:prstGeom>
          <a:ln w="28575">
            <a:solidFill>
              <a:srgbClr val="FF5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Geschweifte Klammer rechts 7"/>
          <p:cNvSpPr/>
          <p:nvPr/>
        </p:nvSpPr>
        <p:spPr>
          <a:xfrm rot="16200000">
            <a:off x="5987143" y="1300841"/>
            <a:ext cx="468085" cy="7870371"/>
          </a:xfrm>
          <a:prstGeom prst="rightBrace">
            <a:avLst/>
          </a:prstGeom>
          <a:ln w="28575">
            <a:solidFill>
              <a:srgbClr val="FF5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0007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3" y="1519815"/>
            <a:ext cx="10845078" cy="4707005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Datensätze in einer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589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3" y="1404680"/>
            <a:ext cx="10727056" cy="4746737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Versionierung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picker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872343" y="2133599"/>
            <a:ext cx="1480457" cy="457200"/>
          </a:xfrm>
          <a:prstGeom prst="ellipse">
            <a:avLst/>
          </a:prstGeom>
          <a:noFill/>
          <a:ln w="28575">
            <a:solidFill>
              <a:srgbClr val="FF5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/>
        </p:nvSpPr>
        <p:spPr>
          <a:xfrm>
            <a:off x="10297886" y="2133599"/>
            <a:ext cx="1480457" cy="457200"/>
          </a:xfrm>
          <a:prstGeom prst="ellipse">
            <a:avLst/>
          </a:prstGeom>
          <a:noFill/>
          <a:ln w="28575">
            <a:solidFill>
              <a:srgbClr val="FF5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721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1432827" y="3022600"/>
            <a:ext cx="8941484" cy="13335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FAIR DATA AUSTRIA </a:t>
            </a:r>
            <a:endParaRPr lang="en-US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16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 bwMode="auto">
          <a:xfrm>
            <a:off x="11366626" y="6428028"/>
            <a:ext cx="228600" cy="21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marL="0" algn="l" defTabSz="914400">
              <a:defRPr sz="1200" b="0" i="0">
                <a:solidFill>
                  <a:srgbClr val="2E2C95"/>
                </a:solidFill>
                <a:latin typeface="TSCu_Paranar"/>
                <a:ea typeface="+mn-ea"/>
                <a:cs typeface="TSCu_Paranar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  <a:spcBef>
                <a:spcPts val="80"/>
              </a:spcBef>
              <a:defRPr/>
            </a:pPr>
            <a:fld id="{81D60167-4931-47E6-BA6A-407CBD079E47}" type="slidenum">
              <a:rPr lang="de-AT" spc="-5"/>
              <a:t>20</a:t>
            </a:fld>
            <a:endParaRPr spc="-5"/>
          </a:p>
        </p:txBody>
      </p:sp>
      <p:sp>
        <p:nvSpPr>
          <p:cNvPr id="461015880" name="object 3"/>
          <p:cNvSpPr txBox="1"/>
          <p:nvPr/>
        </p:nvSpPr>
        <p:spPr bwMode="auto">
          <a:xfrm>
            <a:off x="747750" y="1478570"/>
            <a:ext cx="6853688" cy="5166628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354966" lvl="0" indent="-342900">
              <a:spcBef>
                <a:spcPts val="1583"/>
              </a:spcBef>
              <a:buClr>
                <a:srgbClr val="FF5400"/>
              </a:buClr>
              <a:buSzPct val="125000"/>
              <a:buFont typeface="Arial" panose="020B0604020202020204" pitchFamily="34" charset="0"/>
              <a:buChar char="•"/>
              <a:tabLst>
                <a:tab pos="241933" algn="l"/>
              </a:tabLst>
              <a:defRPr/>
            </a:pPr>
            <a:r>
              <a:rPr lang="de-AT" sz="2400" spc="-13" dirty="0" smtClean="0">
                <a:solidFill>
                  <a:srgbClr val="2E2C95"/>
                </a:solidFill>
                <a:latin typeface="Arial"/>
                <a:cs typeface="Arial"/>
              </a:rPr>
              <a:t>U:Cloud über </a:t>
            </a:r>
            <a:r>
              <a:rPr lang="de-AT" sz="2400" spc="-13" dirty="0">
                <a:solidFill>
                  <a:srgbClr val="2E2C95"/>
                </a:solidFill>
                <a:latin typeface="Arial"/>
                <a:cs typeface="Arial"/>
              </a:rPr>
              <a:t>den Link </a:t>
            </a:r>
            <a:r>
              <a:rPr lang="de-AT" sz="2400" spc="-13" dirty="0">
                <a:solidFill>
                  <a:srgbClr val="2E2C95"/>
                </a:solidFill>
                <a:latin typeface="Arial"/>
                <a:cs typeface="Arial"/>
                <a:hlinkClick r:id="rId2"/>
              </a:rPr>
              <a:t>https://ucloud.univie.ac.at/index.php/s/yYKAW6fkwlJGkbw</a:t>
            </a:r>
            <a:r>
              <a:rPr lang="de-AT" sz="2400" spc="-13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13" dirty="0" smtClean="0">
                <a:solidFill>
                  <a:srgbClr val="2E2C95"/>
                </a:solidFill>
                <a:latin typeface="Arial"/>
                <a:cs typeface="Arial"/>
              </a:rPr>
              <a:t>aufrufen </a:t>
            </a:r>
          </a:p>
          <a:p>
            <a:pPr marL="354966" lvl="0" indent="-342900">
              <a:spcBef>
                <a:spcPts val="1583"/>
              </a:spcBef>
              <a:buClr>
                <a:srgbClr val="FF5400"/>
              </a:buClr>
              <a:buSzPct val="125000"/>
              <a:buFont typeface="Arial" panose="020B0604020202020204" pitchFamily="34" charset="0"/>
              <a:buChar char="•"/>
              <a:tabLst>
                <a:tab pos="241933" algn="l"/>
              </a:tabLst>
              <a:defRPr/>
            </a:pPr>
            <a:r>
              <a:rPr lang="de-AT" sz="2400" spc="-13" dirty="0" smtClean="0">
                <a:solidFill>
                  <a:srgbClr val="2E2C95"/>
                </a:solidFill>
                <a:latin typeface="Arial"/>
                <a:cs typeface="Arial"/>
              </a:rPr>
              <a:t>Die Files </a:t>
            </a:r>
            <a:r>
              <a:rPr lang="de-AT" sz="2400" spc="-13" dirty="0">
                <a:solidFill>
                  <a:srgbClr val="2E2C95"/>
                </a:solidFill>
                <a:latin typeface="Arial"/>
                <a:cs typeface="Arial"/>
              </a:rPr>
              <a:t>„U-Bahn Daten 1“ und „U-Bahn Daten 2“ lokal </a:t>
            </a:r>
            <a:r>
              <a:rPr lang="de-AT" sz="2400" spc="-13" dirty="0" smtClean="0">
                <a:solidFill>
                  <a:srgbClr val="2E2C95"/>
                </a:solidFill>
                <a:latin typeface="Arial"/>
                <a:cs typeface="Arial"/>
              </a:rPr>
              <a:t>abspeichern</a:t>
            </a:r>
            <a:endParaRPr lang="de-AT" sz="2400" spc="-13" dirty="0">
              <a:solidFill>
                <a:srgbClr val="2E2C95"/>
              </a:solidFill>
              <a:latin typeface="Arial"/>
              <a:cs typeface="Arial"/>
            </a:endParaRPr>
          </a:p>
          <a:p>
            <a:pPr marL="354966" lvl="0" indent="-342900">
              <a:spcBef>
                <a:spcPts val="1583"/>
              </a:spcBef>
              <a:buClr>
                <a:srgbClr val="FF5400"/>
              </a:buClr>
              <a:buSzPct val="125000"/>
              <a:buFont typeface="Arial" panose="020B0604020202020204" pitchFamily="34" charset="0"/>
              <a:buChar char="•"/>
              <a:tabLst>
                <a:tab pos="241933" algn="l"/>
              </a:tabLst>
              <a:defRPr/>
            </a:pPr>
            <a:r>
              <a:rPr lang="de-AT" sz="2400" spc="-13" dirty="0">
                <a:solidFill>
                  <a:srgbClr val="2E2C95"/>
                </a:solidFill>
                <a:latin typeface="Arial"/>
                <a:cs typeface="Arial"/>
              </a:rPr>
              <a:t>FAIR Portal unter </a:t>
            </a:r>
            <a:r>
              <a:rPr lang="de-AT" sz="2400" spc="-13" dirty="0">
                <a:solidFill>
                  <a:srgbClr val="2E2C95"/>
                </a:solidFill>
                <a:latin typeface="Arial"/>
                <a:cs typeface="Arial"/>
                <a:hlinkClick r:id="rId3"/>
              </a:rPr>
              <a:t>https://www.dbrepo.ossdip.at</a:t>
            </a:r>
            <a:r>
              <a:rPr lang="de-AT" sz="2400" spc="-13" dirty="0">
                <a:solidFill>
                  <a:srgbClr val="2E2C95"/>
                </a:solidFill>
                <a:latin typeface="Arial"/>
                <a:cs typeface="Arial"/>
              </a:rPr>
              <a:t> aufrufen </a:t>
            </a:r>
            <a:endParaRPr lang="de-AT" sz="2400" spc="-13" dirty="0" smtClean="0">
              <a:solidFill>
                <a:srgbClr val="2E2C95"/>
              </a:solidFill>
              <a:latin typeface="Arial"/>
              <a:cs typeface="Arial"/>
            </a:endParaRPr>
          </a:p>
          <a:p>
            <a:pPr marL="354966" lvl="0" indent="-342900">
              <a:spcBef>
                <a:spcPts val="1583"/>
              </a:spcBef>
              <a:buClr>
                <a:srgbClr val="FF5400"/>
              </a:buClr>
              <a:buSzPct val="125000"/>
              <a:buFont typeface="Arial" panose="020B0604020202020204" pitchFamily="34" charset="0"/>
              <a:buChar char="•"/>
              <a:tabLst>
                <a:tab pos="241933" algn="l"/>
              </a:tabLst>
              <a:defRPr/>
            </a:pPr>
            <a:r>
              <a:rPr lang="de-AT" sz="2400" spc="-13" dirty="0" smtClean="0">
                <a:solidFill>
                  <a:srgbClr val="2E2C95"/>
                </a:solidFill>
                <a:latin typeface="Arial"/>
                <a:cs typeface="Arial"/>
              </a:rPr>
              <a:t>Ein Profil anlegen oder eines der Profile im Chat nutzen</a:t>
            </a:r>
          </a:p>
          <a:p>
            <a:pPr marL="354966" lvl="0" indent="-342900">
              <a:spcBef>
                <a:spcPts val="1583"/>
              </a:spcBef>
              <a:buClr>
                <a:srgbClr val="FF5400"/>
              </a:buClr>
              <a:buSzPct val="125000"/>
              <a:buFont typeface="Arial" panose="020B0604020202020204" pitchFamily="34" charset="0"/>
              <a:buChar char="•"/>
              <a:tabLst>
                <a:tab pos="241933" algn="l"/>
              </a:tabLst>
              <a:defRPr/>
            </a:pPr>
            <a:r>
              <a:rPr lang="de-AT" sz="2400" spc="-13" dirty="0" smtClean="0">
                <a:solidFill>
                  <a:srgbClr val="2E2C95"/>
                </a:solidFill>
                <a:latin typeface="Arial"/>
                <a:cs typeface="Arial"/>
              </a:rPr>
              <a:t>Und dann der Anleitung folgen oder selbst experimentieren ;) </a:t>
            </a:r>
            <a:endParaRPr lang="de-AT" sz="2400" spc="-13" dirty="0">
              <a:solidFill>
                <a:srgbClr val="2E2C95"/>
              </a:solidFill>
              <a:latin typeface="Arial"/>
              <a:cs typeface="Arial"/>
            </a:endParaRPr>
          </a:p>
          <a:p>
            <a:pPr marL="12066">
              <a:lnSpc>
                <a:spcPct val="100000"/>
              </a:lnSpc>
              <a:spcBef>
                <a:spcPts val="1583"/>
              </a:spcBef>
              <a:buClr>
                <a:srgbClr val="FF5400"/>
              </a:buClr>
              <a:buSzPct val="125000"/>
              <a:tabLst>
                <a:tab pos="241933" algn="l"/>
              </a:tabLst>
              <a:defRPr/>
            </a:pP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sz="2400" spc="-13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709613" y="368300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Und nun probieren wir was aus ;)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9223" y="2206171"/>
            <a:ext cx="3823205" cy="2592161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8" name="Ellipse 7"/>
          <p:cNvSpPr/>
          <p:nvPr/>
        </p:nvSpPr>
        <p:spPr>
          <a:xfrm>
            <a:off x="10511971" y="3185883"/>
            <a:ext cx="1480457" cy="457203"/>
          </a:xfrm>
          <a:prstGeom prst="ellipse">
            <a:avLst/>
          </a:prstGeom>
          <a:noFill/>
          <a:ln w="28575">
            <a:solidFill>
              <a:srgbClr val="FF5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Ellipse 8"/>
          <p:cNvSpPr/>
          <p:nvPr/>
        </p:nvSpPr>
        <p:spPr bwMode="auto">
          <a:xfrm>
            <a:off x="8169223" y="2206171"/>
            <a:ext cx="1842006" cy="903510"/>
          </a:xfrm>
          <a:prstGeom prst="ellipse">
            <a:avLst/>
          </a:prstGeom>
          <a:noFill/>
          <a:ln w="28575">
            <a:solidFill>
              <a:srgbClr val="FF5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Bogen 4"/>
          <p:cNvSpPr/>
          <p:nvPr/>
        </p:nvSpPr>
        <p:spPr>
          <a:xfrm rot="8522003">
            <a:off x="9025730" y="772827"/>
            <a:ext cx="2482222" cy="3312321"/>
          </a:xfrm>
          <a:prstGeom prst="arc">
            <a:avLst/>
          </a:prstGeom>
          <a:ln w="28575">
            <a:solidFill>
              <a:srgbClr val="FF550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Bogen 9"/>
          <p:cNvSpPr/>
          <p:nvPr/>
        </p:nvSpPr>
        <p:spPr bwMode="auto">
          <a:xfrm rot="20953328">
            <a:off x="6551384" y="3105708"/>
            <a:ext cx="2837128" cy="5137994"/>
          </a:xfrm>
          <a:prstGeom prst="arc">
            <a:avLst/>
          </a:prstGeom>
          <a:ln w="28575">
            <a:solidFill>
              <a:srgbClr val="FF550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7543801" y="5609297"/>
            <a:ext cx="4397828" cy="1141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können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gerne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auch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eigene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Datensätze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benutzt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warden (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Hauptsache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 CSV </a:t>
            </a:r>
            <a:r>
              <a:rPr lang="en-US" sz="18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vorliegend</a:t>
            </a:r>
            <a:r>
              <a:rPr lang="en-US" sz="18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AT" sz="1800" dirty="0"/>
          </a:p>
        </p:txBody>
      </p:sp>
    </p:spTree>
    <p:extLst>
      <p:ext uri="{BB962C8B-B14F-4D97-AF65-F5344CB8AC3E}">
        <p14:creationId xmlns:p14="http://schemas.microsoft.com/office/powerpoint/2010/main" val="311728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371599"/>
            <a:ext cx="10882618" cy="5012575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Lead: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Graz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Timeline: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–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Dezember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Förderung: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Bundesministerium für Bildung, Wissenschaft und Forschung (BMBWF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DE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à"/>
              <a:defRPr/>
            </a:pP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Förderung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der </a:t>
            </a: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Zusammenarbeit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zwischen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österreichischen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Universitäten</a:t>
            </a:r>
            <a:endParaRPr lang="en-US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kohärenter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und solider </a:t>
            </a: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Forschungsdatenmanagement-Dienste</a:t>
            </a:r>
            <a:endParaRPr lang="de-DE" b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  <a:defRPr/>
            </a:pP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Voraussetzungen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Zukunft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datengetriebenen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Wissenschaft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schaffen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allgemein – 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6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402080"/>
            <a:ext cx="10337798" cy="4389121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effizienten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Datenmanagementplänen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(DMPs und machine-actionable DMPs - </a:t>
            </a:r>
            <a:r>
              <a:rPr lang="en-US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maDMPs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generation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Code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Professionalisierung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Data Stewards </a:t>
            </a: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Schulungs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Unterstützungsangeboten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effizientes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Forschungsdatenmanagement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Austria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AT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ziele 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88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836612" y="1305224"/>
            <a:ext cx="8883121" cy="489465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648984" y="1644817"/>
            <a:ext cx="1112689" cy="666654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9648984" y="2560270"/>
            <a:ext cx="1334481" cy="523527"/>
          </a:xfrm>
          <a:prstGeom prst="rect">
            <a:avLst/>
          </a:prstGeom>
          <a:noFill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852554" y="5059269"/>
            <a:ext cx="998089" cy="551364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9738006" y="4382441"/>
            <a:ext cx="1402887" cy="455117"/>
          </a:xfrm>
          <a:prstGeom prst="rect">
            <a:avLst/>
          </a:prstGeom>
          <a:noFill/>
        </p:spPr>
      </p:pic>
      <p:sp>
        <p:nvSpPr>
          <p:cNvPr id="1115157494" name=" 1115157493"/>
          <p:cNvSpPr/>
          <p:nvPr/>
        </p:nvSpPr>
        <p:spPr bwMode="auto">
          <a:xfrm>
            <a:off x="6408826" y="3359574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782540656" name="Grafik 178254065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704051" y="3305508"/>
            <a:ext cx="855222" cy="855222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Kooperationen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4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/>
          </p:nvPr>
        </p:nvGraphicFramePr>
        <p:xfrm>
          <a:off x="1663700" y="584200"/>
          <a:ext cx="7061200" cy="137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1663700" y="1765300"/>
            <a:ext cx="8941484" cy="4013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70000"/>
              </a:lnSpc>
            </a:pP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</a:t>
            </a:r>
            <a:r>
              <a:rPr lang="de-AT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de-AT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70000"/>
              </a:lnSpc>
            </a:pPr>
            <a:endParaRPr lang="en-US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</a:pP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repositorium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das die </a:t>
            </a:r>
          </a:p>
          <a:p>
            <a:pPr marL="342900" indent="-342900" algn="ct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FAIR-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Prinzipien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ct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reproduzierbare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abfragen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unterstützt</a:t>
            </a:r>
            <a:endParaRPr lang="en-US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0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Warum? - Hintergrund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586429"/>
            <a:ext cx="10884289" cy="3811072"/>
          </a:xfrm>
        </p:spPr>
        <p:txBody>
          <a:bodyPr>
            <a:normAutofit lnSpcReduction="10000"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Häufige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Nachteile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gewöhnlichen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eingerichtet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Erfordern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Verwaltungskenntnisse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schlechte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Betreuung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Ende des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Projektes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buClr>
                <a:srgbClr val="FF5501"/>
              </a:buClr>
              <a:buNone/>
            </a:pPr>
            <a:endParaRPr lang="en-US" sz="24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Clr>
                <a:srgbClr val="FF5501"/>
              </a:buClr>
              <a:buNone/>
            </a:pPr>
            <a:r>
              <a:rPr lang="en-US" sz="32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  </a:t>
            </a:r>
            <a:r>
              <a:rPr lang="en-US" sz="3200" b="1" spc="3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F.A.I.R.</a:t>
            </a:r>
            <a:r>
              <a:rPr lang="en-US" sz="32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-NESS </a:t>
            </a:r>
            <a:endParaRPr lang="en-US" sz="3200" b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504" y="2868442"/>
            <a:ext cx="4346557" cy="3308243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2090" y="5799079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Findable</a:t>
            </a:r>
            <a:endParaRPr lang="de-AT" b="1" dirty="0"/>
          </a:p>
        </p:txBody>
      </p:sp>
      <p:sp>
        <p:nvSpPr>
          <p:cNvPr id="6" name="Rechteck 5"/>
          <p:cNvSpPr/>
          <p:nvPr/>
        </p:nvSpPr>
        <p:spPr>
          <a:xfrm>
            <a:off x="1872448" y="5808705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Accessible</a:t>
            </a:r>
            <a:endParaRPr lang="de-AT" b="1" dirty="0"/>
          </a:p>
        </p:txBody>
      </p:sp>
      <p:sp>
        <p:nvSpPr>
          <p:cNvPr id="7" name="Rechteck 6"/>
          <p:cNvSpPr/>
          <p:nvPr/>
        </p:nvSpPr>
        <p:spPr>
          <a:xfrm>
            <a:off x="5092618" y="5799079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Re-usable</a:t>
            </a:r>
            <a:endParaRPr lang="de-AT" b="1" dirty="0"/>
          </a:p>
        </p:txBody>
      </p:sp>
      <p:sp>
        <p:nvSpPr>
          <p:cNvPr id="8" name="Rechteck 7"/>
          <p:cNvSpPr/>
          <p:nvPr/>
        </p:nvSpPr>
        <p:spPr>
          <a:xfrm>
            <a:off x="3354293" y="5807353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Interoperable</a:t>
            </a:r>
            <a:endParaRPr lang="de-AT" b="1" dirty="0"/>
          </a:p>
        </p:txBody>
      </p:sp>
      <p:cxnSp>
        <p:nvCxnSpPr>
          <p:cNvPr id="10" name="Gerade Verbindung mit Pfeil 9"/>
          <p:cNvCxnSpPr>
            <a:stCxn id="4" idx="0"/>
          </p:cNvCxnSpPr>
          <p:nvPr/>
        </p:nvCxnSpPr>
        <p:spPr>
          <a:xfrm flipV="1">
            <a:off x="1178912" y="5043639"/>
            <a:ext cx="1577525" cy="755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6" idx="0"/>
          </p:cNvCxnSpPr>
          <p:nvPr/>
        </p:nvCxnSpPr>
        <p:spPr>
          <a:xfrm flipV="1">
            <a:off x="2567510" y="5035365"/>
            <a:ext cx="662994" cy="773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8" idx="0"/>
          </p:cNvCxnSpPr>
          <p:nvPr/>
        </p:nvCxnSpPr>
        <p:spPr>
          <a:xfrm flipH="1" flipV="1">
            <a:off x="3614253" y="5035365"/>
            <a:ext cx="563343" cy="7719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" idx="0"/>
          </p:cNvCxnSpPr>
          <p:nvPr/>
        </p:nvCxnSpPr>
        <p:spPr>
          <a:xfrm flipH="1" flipV="1">
            <a:off x="4004988" y="5043639"/>
            <a:ext cx="1731396" cy="755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2597377" y="4491536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7" name="Ellipse 26"/>
          <p:cNvSpPr/>
          <p:nvPr/>
        </p:nvSpPr>
        <p:spPr>
          <a:xfrm>
            <a:off x="3037902" y="4491535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Ellipse 27"/>
          <p:cNvSpPr/>
          <p:nvPr/>
        </p:nvSpPr>
        <p:spPr>
          <a:xfrm>
            <a:off x="3469513" y="4499809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9" name="Ellipse 28"/>
          <p:cNvSpPr/>
          <p:nvPr/>
        </p:nvSpPr>
        <p:spPr>
          <a:xfrm>
            <a:off x="3834290" y="4491534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73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Unsere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4" y="1478571"/>
            <a:ext cx="7062786" cy="4835966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Befüllung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Nutzung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Repositorienframework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Datenbankadministration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Teilweise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automatische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Reproduzierbare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zitierbare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Abfragen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unterschiedlicher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SQL-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Expertenlevels</a:t>
            </a:r>
            <a:endParaRPr lang="en-US" sz="2000" b="1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49" b="18233"/>
          <a:stretch/>
        </p:blipFill>
        <p:spPr>
          <a:xfrm>
            <a:off x="7112000" y="923435"/>
            <a:ext cx="5053806" cy="1814187"/>
          </a:xfrm>
          <a:prstGeom prst="rect">
            <a:avLst/>
          </a:prstGeom>
        </p:spPr>
      </p:pic>
      <p:pic>
        <p:nvPicPr>
          <p:cNvPr id="6" name="Inhaltsplatzhalter 3"/>
          <p:cNvPicPr>
            <a:picLocks noChangeAspect="1"/>
          </p:cNvPicPr>
          <p:nvPr/>
        </p:nvPicPr>
        <p:blipFill rotWithShape="1">
          <a:blip r:embed="rId4"/>
          <a:srcRect t="953" b="1547"/>
          <a:stretch/>
        </p:blipFill>
        <p:spPr>
          <a:xfrm>
            <a:off x="7772400" y="3384536"/>
            <a:ext cx="3966322" cy="22830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hteck 2"/>
          <p:cNvSpPr/>
          <p:nvPr/>
        </p:nvSpPr>
        <p:spPr>
          <a:xfrm>
            <a:off x="7784462" y="5791591"/>
            <a:ext cx="4063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Interaktion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 </a:t>
            </a: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das FAIR Portal </a:t>
            </a: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API 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8461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Architektur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10936047" cy="2048982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Microservice-Architektur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Kapselung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Docker-Container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Metainformationen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Metadaten-Datenbank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API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sensorische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913" y="3977504"/>
            <a:ext cx="9905998" cy="238265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293886" y="3317356"/>
            <a:ext cx="549506" cy="464581"/>
          </a:xfrm>
          <a:prstGeom prst="rect">
            <a:avLst/>
          </a:prstGeom>
        </p:spPr>
      </p:pic>
      <p:sp>
        <p:nvSpPr>
          <p:cNvPr id="8" name="CustomShape 9"/>
          <p:cNvSpPr/>
          <p:nvPr/>
        </p:nvSpPr>
        <p:spPr bwMode="auto">
          <a:xfrm rot="16199932">
            <a:off x="7394005" y="-200509"/>
            <a:ext cx="340072" cy="8519313"/>
          </a:xfrm>
          <a:prstGeom prst="rightBrace">
            <a:avLst>
              <a:gd name="adj1" fmla="val 18983"/>
              <a:gd name="adj2" fmla="val 50000"/>
            </a:avLst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100" y="4315585"/>
            <a:ext cx="1928813" cy="1256540"/>
          </a:xfrm>
          <a:prstGeom prst="rect">
            <a:avLst/>
          </a:prstGeom>
        </p:spPr>
      </p:pic>
      <p:sp>
        <p:nvSpPr>
          <p:cNvPr id="4" name="Explosion 1 3"/>
          <p:cNvSpPr/>
          <p:nvPr/>
        </p:nvSpPr>
        <p:spPr>
          <a:xfrm>
            <a:off x="6687741" y="4539519"/>
            <a:ext cx="1752600" cy="1510929"/>
          </a:xfrm>
          <a:prstGeom prst="irregularSeal1">
            <a:avLst/>
          </a:prstGeom>
          <a:noFill/>
          <a:ln w="28575">
            <a:solidFill>
              <a:srgbClr val="FF5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50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ltkr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3" id="{F8170CE9-746C-8B4F-B904-14714535CD2B}" vid="{9815799D-7A8B-D345-868C-DBE730F959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767f18f-2a2d-4c01-91c1-325e190588e2">PHZ37FP674WC-74-7088</_dlc_DocId>
    <_dlc_DocIdUrl xmlns="5767f18f-2a2d-4c01-91c1-325e190588e2">
      <Url>https://rektorat.tuwien.ac.at/forschung/_layouts/15/DocIdRedir.aspx?ID=PHZ37FP674WC-74-7088</Url>
      <Description>PHZ37FP674WC-74-7088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09483C16D7314696B536E430BDA408" ma:contentTypeVersion="1" ma:contentTypeDescription="Create a new document." ma:contentTypeScope="" ma:versionID="5c0aecc184df464ce880860f385586c5">
  <xsd:schema xmlns:xsd="http://www.w3.org/2001/XMLSchema" xmlns:xs="http://www.w3.org/2001/XMLSchema" xmlns:p="http://schemas.microsoft.com/office/2006/metadata/properties" xmlns:ns2="5767f18f-2a2d-4c01-91c1-325e190588e2" targetNamespace="http://schemas.microsoft.com/office/2006/metadata/properties" ma:root="true" ma:fieldsID="e49cb9c3ef0bd1b74408ea6fb2f54d73" ns2:_="">
    <xsd:import namespace="5767f18f-2a2d-4c01-91c1-325e190588e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67f18f-2a2d-4c01-91c1-325e190588e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9194B35-63AD-4F95-9ECE-B6D92615CD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8BC6DE-6363-4F2D-999E-4EFD7EF3D2C0}">
  <ds:schemaRefs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5767f18f-2a2d-4c01-91c1-325e190588e2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E3FD8F1-4BB8-4D79-9318-06A55A3D76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67f18f-2a2d-4c01-91c1-325e190588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A6A9B30-1F4D-441E-8F14-6E0A4BD346A5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566</Words>
  <Application>Microsoft Office PowerPoint</Application>
  <PresentationFormat>Breitbild</PresentationFormat>
  <Paragraphs>118</Paragraphs>
  <Slides>20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30" baseType="lpstr">
      <vt:lpstr>AmsiPro-Regular ☞</vt:lpstr>
      <vt:lpstr>Arial</vt:lpstr>
      <vt:lpstr>Calibri</vt:lpstr>
      <vt:lpstr>Source Sans Pro</vt:lpstr>
      <vt:lpstr>Times New Roman</vt:lpstr>
      <vt:lpstr>Trebuchet MS</vt:lpstr>
      <vt:lpstr>TSCu_Paranar</vt:lpstr>
      <vt:lpstr>Tw Cen MT</vt:lpstr>
      <vt:lpstr>Wingdings</vt:lpstr>
      <vt:lpstr>Schaltkreis</vt:lpstr>
      <vt:lpstr>PowerPoint-Präsentation</vt:lpstr>
      <vt:lpstr>PowerPoint-Präsentation</vt:lpstr>
      <vt:lpstr>allgemein – Fair data austria   </vt:lpstr>
      <vt:lpstr>ziele fair data austria</vt:lpstr>
      <vt:lpstr>Kooperationen</vt:lpstr>
      <vt:lpstr>PowerPoint-Präsentation</vt:lpstr>
      <vt:lpstr>Warum? - Hintergrund DBRepo </vt:lpstr>
      <vt:lpstr>Unsere vision  </vt:lpstr>
      <vt:lpstr>Architektur</vt:lpstr>
      <vt:lpstr>Soziale architektur </vt:lpstr>
      <vt:lpstr>PowerPoint-Präsentation</vt:lpstr>
      <vt:lpstr>Dbrepo Aktueller status</vt:lpstr>
      <vt:lpstr>PowerPoint-Präsentation</vt:lpstr>
      <vt:lpstr>Fair portal einstiegsseite</vt:lpstr>
      <vt:lpstr>Liste der angelegten datenbanken</vt:lpstr>
      <vt:lpstr>Hauptseite einer datenbank</vt:lpstr>
      <vt:lpstr>Hauptseite einer tabelle</vt:lpstr>
      <vt:lpstr>Datensätze in einer tabelle</vt:lpstr>
      <vt:lpstr>Versionierung und date picker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team meeting</dc:title>
  <dc:creator>Ilire Hasani-Mavriqi</dc:creator>
  <cp:lastModifiedBy>Eva Gergely</cp:lastModifiedBy>
  <cp:revision>285</cp:revision>
  <dcterms:created xsi:type="dcterms:W3CDTF">2020-11-05T07:43:08Z</dcterms:created>
  <dcterms:modified xsi:type="dcterms:W3CDTF">2022-11-04T13:08:23Z</dcterms:modified>
</cp:coreProperties>
</file>