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281" r:id="rId5"/>
  </p:sldMasterIdLst>
  <p:notesMasterIdLst>
    <p:notesMasterId r:id="rId19"/>
  </p:notesMasterIdLst>
  <p:sldIdLst>
    <p:sldId id="256" r:id="rId6"/>
    <p:sldId id="1644" r:id="rId7"/>
    <p:sldId id="1628" r:id="rId8"/>
    <p:sldId id="1646" r:id="rId9"/>
    <p:sldId id="1629" r:id="rId10"/>
    <p:sldId id="1647" r:id="rId11"/>
    <p:sldId id="1636" r:id="rId12"/>
    <p:sldId id="1645" r:id="rId13"/>
    <p:sldId id="1631" r:id="rId14"/>
    <p:sldId id="1635" r:id="rId15"/>
    <p:sldId id="1627" r:id="rId16"/>
    <p:sldId id="1637" r:id="rId17"/>
    <p:sldId id="160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D96"/>
    <a:srgbClr val="FF55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6"/>
    <p:restoredTop sz="82653" autoAdjust="0"/>
  </p:normalViewPr>
  <p:slideViewPr>
    <p:cSldViewPr snapToGrid="0" snapToObjects="1">
      <p:cViewPr>
        <p:scale>
          <a:sx n="50" d="100"/>
          <a:sy n="50" d="100"/>
        </p:scale>
        <p:origin x="1100" y="21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53" d="100"/>
          <a:sy n="53" d="100"/>
        </p:scale>
        <p:origin x="264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12E58C-1C67-494E-B4B4-A6DDC6730F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F049C39E-2091-4060-85F0-1BF65FD8C1F6}" type="pres">
      <dgm:prSet presAssocID="{F112E58C-1C67-494E-B4B4-A6DDC6730F1F}" presName="linear" presStyleCnt="0">
        <dgm:presLayoutVars>
          <dgm:animLvl val="lvl"/>
          <dgm:resizeHandles val="exact"/>
        </dgm:presLayoutVars>
      </dgm:prSet>
      <dgm:spPr/>
      <dgm:t>
        <a:bodyPr/>
        <a:lstStyle/>
        <a:p>
          <a:endParaRPr lang="de-DE"/>
        </a:p>
      </dgm:t>
    </dgm:pt>
  </dgm:ptLst>
  <dgm:cxnLst>
    <dgm:cxn modelId="{7FDED27E-AC63-403D-9A45-5CF96CD6F98B}" type="presOf" srcId="{F112E58C-1C67-494E-B4B4-A6DDC6730F1F}" destId="{F049C39E-2091-4060-85F0-1BF65FD8C1F6}" srcOrd="0" destOrd="0" presId="urn:microsoft.com/office/officeart/2005/8/layout/vList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951283-7D24-4C5A-9F32-C6CEE1787F64}" type="doc">
      <dgm:prSet loTypeId="urn:microsoft.com/office/officeart/2008/layout/VerticalCircleList" loCatId="list" qsTypeId="urn:microsoft.com/office/officeart/2005/8/quickstyle/simple1" qsCatId="simple" csTypeId="urn:microsoft.com/office/officeart/2005/8/colors/colorful2" csCatId="colorful" phldr="1"/>
      <dgm:spPr/>
      <dgm:t>
        <a:bodyPr/>
        <a:lstStyle/>
        <a:p>
          <a:endParaRPr lang="de-DE"/>
        </a:p>
      </dgm:t>
    </dgm:pt>
    <dgm:pt modelId="{CD950DE0-449A-4E9F-9E41-F1336B43D521}">
      <dgm:prSet/>
      <dgm:spPr/>
      <dgm:t>
        <a:bodyPr/>
        <a:lstStyle/>
        <a:p>
          <a:pPr rtl="0"/>
          <a:r>
            <a:rPr lang="de-AT" dirty="0" err="1" smtClean="0">
              <a:solidFill>
                <a:srgbClr val="2F2D96"/>
              </a:solidFill>
              <a:latin typeface="Arial" panose="020B0604020202020204" pitchFamily="34" charset="0"/>
              <a:cs typeface="Arial" panose="020B0604020202020204" pitchFamily="34" charset="0"/>
            </a:rPr>
            <a:t>Scalability</a:t>
          </a:r>
          <a:r>
            <a:rPr lang="de-AT" dirty="0" smtClean="0">
              <a:solidFill>
                <a:srgbClr val="2F2D96"/>
              </a:solidFill>
              <a:latin typeface="Arial" panose="020B0604020202020204" pitchFamily="34" charset="0"/>
              <a:cs typeface="Arial" panose="020B0604020202020204" pitchFamily="34" charset="0"/>
            </a:rPr>
            <a:t> </a:t>
          </a:r>
          <a:endParaRPr lang="de-AT" dirty="0">
            <a:solidFill>
              <a:srgbClr val="2F2D96"/>
            </a:solidFill>
            <a:latin typeface="Arial" panose="020B0604020202020204" pitchFamily="34" charset="0"/>
            <a:cs typeface="Arial" panose="020B0604020202020204" pitchFamily="34" charset="0"/>
          </a:endParaRPr>
        </a:p>
      </dgm:t>
    </dgm:pt>
    <dgm:pt modelId="{964F7035-1845-4DB6-9472-DEFF573EEDD5}" type="parTrans" cxnId="{EA4DF186-822F-460B-BD12-C413E8323253}">
      <dgm:prSet/>
      <dgm:spPr/>
      <dgm:t>
        <a:bodyPr/>
        <a:lstStyle/>
        <a:p>
          <a:endParaRPr lang="de-DE"/>
        </a:p>
      </dgm:t>
    </dgm:pt>
    <dgm:pt modelId="{F7049FE5-DEA7-4E5B-8897-FBA92728665A}" type="sibTrans" cxnId="{EA4DF186-822F-460B-BD12-C413E8323253}">
      <dgm:prSet/>
      <dgm:spPr/>
      <dgm:t>
        <a:bodyPr/>
        <a:lstStyle/>
        <a:p>
          <a:endParaRPr lang="de-DE"/>
        </a:p>
      </dgm:t>
    </dgm:pt>
    <dgm:pt modelId="{1EFD5037-DDF1-4E7C-9C64-81EAB9A82522}">
      <dgm:prSet/>
      <dgm:spPr/>
      <dgm:t>
        <a:bodyPr/>
        <a:lstStyle/>
        <a:p>
          <a:pPr rtl="0"/>
          <a:r>
            <a:rPr lang="de-AT" dirty="0" err="1" smtClean="0">
              <a:solidFill>
                <a:srgbClr val="2F2D96"/>
              </a:solidFill>
              <a:latin typeface="Arial" panose="020B0604020202020204" pitchFamily="34" charset="0"/>
              <a:cs typeface="Arial" panose="020B0604020202020204" pitchFamily="34" charset="0"/>
            </a:rPr>
            <a:t>Flexibility</a:t>
          </a:r>
          <a:endParaRPr lang="de-AT" dirty="0">
            <a:solidFill>
              <a:srgbClr val="2F2D96"/>
            </a:solidFill>
            <a:latin typeface="Arial" panose="020B0604020202020204" pitchFamily="34" charset="0"/>
            <a:cs typeface="Arial" panose="020B0604020202020204" pitchFamily="34" charset="0"/>
          </a:endParaRPr>
        </a:p>
      </dgm:t>
    </dgm:pt>
    <dgm:pt modelId="{8160331B-A0C0-4153-B3B5-EB2536FDF19D}" type="parTrans" cxnId="{88FCA817-66C3-4D1B-9EF5-9975E592B270}">
      <dgm:prSet/>
      <dgm:spPr/>
      <dgm:t>
        <a:bodyPr/>
        <a:lstStyle/>
        <a:p>
          <a:endParaRPr lang="de-DE"/>
        </a:p>
      </dgm:t>
    </dgm:pt>
    <dgm:pt modelId="{5756B1D9-0689-41B7-9051-F5AD3EFD41B9}" type="sibTrans" cxnId="{88FCA817-66C3-4D1B-9EF5-9975E592B270}">
      <dgm:prSet/>
      <dgm:spPr/>
      <dgm:t>
        <a:bodyPr/>
        <a:lstStyle/>
        <a:p>
          <a:endParaRPr lang="de-DE"/>
        </a:p>
      </dgm:t>
    </dgm:pt>
    <dgm:pt modelId="{E6C0AA8D-6F3D-41F3-9D3D-D3EB90579902}">
      <dgm:prSet/>
      <dgm:spPr/>
      <dgm:t>
        <a:bodyPr/>
        <a:lstStyle/>
        <a:p>
          <a:pPr rtl="0"/>
          <a:r>
            <a:rPr lang="de-AT" dirty="0" smtClean="0">
              <a:solidFill>
                <a:srgbClr val="2F2D96"/>
              </a:solidFill>
              <a:latin typeface="Arial" panose="020B0604020202020204" pitchFamily="34" charset="0"/>
              <a:cs typeface="Arial" panose="020B0604020202020204" pitchFamily="34" charset="0"/>
            </a:rPr>
            <a:t>Dynamic</a:t>
          </a:r>
          <a:endParaRPr lang="de-AT" dirty="0">
            <a:solidFill>
              <a:srgbClr val="2F2D96"/>
            </a:solidFill>
            <a:latin typeface="Arial" panose="020B0604020202020204" pitchFamily="34" charset="0"/>
            <a:cs typeface="Arial" panose="020B0604020202020204" pitchFamily="34" charset="0"/>
          </a:endParaRPr>
        </a:p>
      </dgm:t>
    </dgm:pt>
    <dgm:pt modelId="{1AB62573-FE02-4A43-AF12-0CCC697360AE}" type="parTrans" cxnId="{DBD92C3C-C36E-4C29-A020-BD30AA584328}">
      <dgm:prSet/>
      <dgm:spPr/>
      <dgm:t>
        <a:bodyPr/>
        <a:lstStyle/>
        <a:p>
          <a:endParaRPr lang="de-DE"/>
        </a:p>
      </dgm:t>
    </dgm:pt>
    <dgm:pt modelId="{C1604DCC-DDA4-4955-AE00-31B3BA301DF6}" type="sibTrans" cxnId="{DBD92C3C-C36E-4C29-A020-BD30AA584328}">
      <dgm:prSet/>
      <dgm:spPr/>
      <dgm:t>
        <a:bodyPr/>
        <a:lstStyle/>
        <a:p>
          <a:endParaRPr lang="de-DE"/>
        </a:p>
      </dgm:t>
    </dgm:pt>
    <dgm:pt modelId="{6D973405-C4F9-430F-BBA2-786D7027AB84}">
      <dgm:prSet/>
      <dgm:spPr/>
      <dgm:t>
        <a:bodyPr/>
        <a:lstStyle/>
        <a:p>
          <a:pPr rtl="0"/>
          <a:r>
            <a:rPr lang="de-AT" dirty="0" smtClean="0">
              <a:solidFill>
                <a:srgbClr val="2F2D96"/>
              </a:solidFill>
              <a:latin typeface="Arial" panose="020B0604020202020204" pitchFamily="34" charset="0"/>
              <a:cs typeface="Arial" panose="020B0604020202020204" pitchFamily="34" charset="0"/>
            </a:rPr>
            <a:t>Usability</a:t>
          </a:r>
          <a:endParaRPr lang="de-AT" dirty="0">
            <a:solidFill>
              <a:srgbClr val="2F2D96"/>
            </a:solidFill>
            <a:latin typeface="Arial" panose="020B0604020202020204" pitchFamily="34" charset="0"/>
            <a:cs typeface="Arial" panose="020B0604020202020204" pitchFamily="34" charset="0"/>
          </a:endParaRPr>
        </a:p>
      </dgm:t>
    </dgm:pt>
    <dgm:pt modelId="{3B98F15F-39EA-4529-8A3A-B6A56D0A26F9}" type="parTrans" cxnId="{EFCCC045-4CA4-462F-912D-E1C044A87605}">
      <dgm:prSet/>
      <dgm:spPr/>
      <dgm:t>
        <a:bodyPr/>
        <a:lstStyle/>
        <a:p>
          <a:endParaRPr lang="de-DE"/>
        </a:p>
      </dgm:t>
    </dgm:pt>
    <dgm:pt modelId="{501493E8-C50C-4A29-A748-5F15F4765CB1}" type="sibTrans" cxnId="{EFCCC045-4CA4-462F-912D-E1C044A87605}">
      <dgm:prSet/>
      <dgm:spPr/>
      <dgm:t>
        <a:bodyPr/>
        <a:lstStyle/>
        <a:p>
          <a:endParaRPr lang="de-DE"/>
        </a:p>
      </dgm:t>
    </dgm:pt>
    <dgm:pt modelId="{1C945613-ED4E-4D45-8695-90A682D915C3}">
      <dgm:prSet/>
      <dgm:spPr/>
      <dgm:t>
        <a:bodyPr/>
        <a:lstStyle/>
        <a:p>
          <a:pPr rtl="0"/>
          <a:r>
            <a:rPr lang="de-AT" dirty="0" smtClean="0">
              <a:solidFill>
                <a:srgbClr val="2F2D96"/>
              </a:solidFill>
              <a:latin typeface="Arial" panose="020B0604020202020204" pitchFamily="34" charset="0"/>
              <a:cs typeface="Arial" panose="020B0604020202020204" pitchFamily="34" charset="0"/>
            </a:rPr>
            <a:t>Separation </a:t>
          </a:r>
          <a:r>
            <a:rPr lang="de-AT" dirty="0" err="1" smtClean="0">
              <a:solidFill>
                <a:srgbClr val="2F2D96"/>
              </a:solidFill>
              <a:latin typeface="Arial" panose="020B0604020202020204" pitchFamily="34" charset="0"/>
              <a:cs typeface="Arial" panose="020B0604020202020204" pitchFamily="34" charset="0"/>
            </a:rPr>
            <a:t>of</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concerns</a:t>
          </a:r>
          <a:endParaRPr lang="de-AT" dirty="0">
            <a:solidFill>
              <a:srgbClr val="2F2D96"/>
            </a:solidFill>
            <a:latin typeface="Arial" panose="020B0604020202020204" pitchFamily="34" charset="0"/>
            <a:cs typeface="Arial" panose="020B0604020202020204" pitchFamily="34" charset="0"/>
          </a:endParaRPr>
        </a:p>
      </dgm:t>
    </dgm:pt>
    <dgm:pt modelId="{689523CE-0F1F-4650-8CBE-0667571C8ED9}" type="parTrans" cxnId="{6E91E959-A06F-49EB-A2E9-5F0D42BF8337}">
      <dgm:prSet/>
      <dgm:spPr/>
      <dgm:t>
        <a:bodyPr/>
        <a:lstStyle/>
        <a:p>
          <a:endParaRPr lang="de-DE"/>
        </a:p>
      </dgm:t>
    </dgm:pt>
    <dgm:pt modelId="{18387530-2971-44A5-9800-18843C1D2FAE}" type="sibTrans" cxnId="{6E91E959-A06F-49EB-A2E9-5F0D42BF8337}">
      <dgm:prSet/>
      <dgm:spPr/>
      <dgm:t>
        <a:bodyPr/>
        <a:lstStyle/>
        <a:p>
          <a:endParaRPr lang="de-DE"/>
        </a:p>
      </dgm:t>
    </dgm:pt>
    <dgm:pt modelId="{F2B654D9-F4C7-4650-85FE-2E9903EABD04}" type="pres">
      <dgm:prSet presAssocID="{03951283-7D24-4C5A-9F32-C6CEE1787F64}" presName="Name0" presStyleCnt="0">
        <dgm:presLayoutVars>
          <dgm:dir/>
        </dgm:presLayoutVars>
      </dgm:prSet>
      <dgm:spPr/>
    </dgm:pt>
    <dgm:pt modelId="{8F91F640-4C49-43F5-B07C-A9EC106D4EDD}" type="pres">
      <dgm:prSet presAssocID="{CD950DE0-449A-4E9F-9E41-F1336B43D521}" presName="noChildren" presStyleCnt="0"/>
      <dgm:spPr/>
    </dgm:pt>
    <dgm:pt modelId="{57C8009C-3305-4E59-8192-BF75A2D80F00}" type="pres">
      <dgm:prSet presAssocID="{CD950DE0-449A-4E9F-9E41-F1336B43D521}" presName="gap" presStyleCnt="0"/>
      <dgm:spPr/>
    </dgm:pt>
    <dgm:pt modelId="{84D3F2BE-6928-4BF1-9306-514A0CD9F36F}" type="pres">
      <dgm:prSet presAssocID="{CD950DE0-449A-4E9F-9E41-F1336B43D521}" presName="medCircle2" presStyleLbl="vennNode1" presStyleIdx="0" presStyleCnt="5"/>
      <dgm:spPr/>
    </dgm:pt>
    <dgm:pt modelId="{B83BEDF2-8F95-4012-948F-CA67F87FFDA0}" type="pres">
      <dgm:prSet presAssocID="{CD950DE0-449A-4E9F-9E41-F1336B43D521}" presName="txLvlOnly1" presStyleLbl="revTx" presStyleIdx="0" presStyleCnt="5"/>
      <dgm:spPr/>
    </dgm:pt>
    <dgm:pt modelId="{CADF8E46-ECA0-479C-9987-2D4A608A6F2F}" type="pres">
      <dgm:prSet presAssocID="{1EFD5037-DDF1-4E7C-9C64-81EAB9A82522}" presName="noChildren" presStyleCnt="0"/>
      <dgm:spPr/>
    </dgm:pt>
    <dgm:pt modelId="{6D36E974-9B13-4EF0-92C9-EE909E976D6D}" type="pres">
      <dgm:prSet presAssocID="{1EFD5037-DDF1-4E7C-9C64-81EAB9A82522}" presName="gap" presStyleCnt="0"/>
      <dgm:spPr/>
    </dgm:pt>
    <dgm:pt modelId="{9A6EA705-619D-405F-9B47-85D5390941FE}" type="pres">
      <dgm:prSet presAssocID="{1EFD5037-DDF1-4E7C-9C64-81EAB9A82522}" presName="medCircle2" presStyleLbl="vennNode1" presStyleIdx="1" presStyleCnt="5"/>
      <dgm:spPr/>
    </dgm:pt>
    <dgm:pt modelId="{4BBA23CE-D3A5-40C6-9B59-C6DB12505905}" type="pres">
      <dgm:prSet presAssocID="{1EFD5037-DDF1-4E7C-9C64-81EAB9A82522}" presName="txLvlOnly1" presStyleLbl="revTx" presStyleIdx="1" presStyleCnt="5"/>
      <dgm:spPr/>
    </dgm:pt>
    <dgm:pt modelId="{4B5D161A-3D1F-4D6D-92B5-640461C71F2D}" type="pres">
      <dgm:prSet presAssocID="{E6C0AA8D-6F3D-41F3-9D3D-D3EB90579902}" presName="noChildren" presStyleCnt="0"/>
      <dgm:spPr/>
    </dgm:pt>
    <dgm:pt modelId="{18777ADD-594E-41F9-A92C-8EB32676539F}" type="pres">
      <dgm:prSet presAssocID="{E6C0AA8D-6F3D-41F3-9D3D-D3EB90579902}" presName="gap" presStyleCnt="0"/>
      <dgm:spPr/>
    </dgm:pt>
    <dgm:pt modelId="{13E81762-B4DA-4A76-B548-8D2E837B30E8}" type="pres">
      <dgm:prSet presAssocID="{E6C0AA8D-6F3D-41F3-9D3D-D3EB90579902}" presName="medCircle2" presStyleLbl="vennNode1" presStyleIdx="2" presStyleCnt="5"/>
      <dgm:spPr/>
    </dgm:pt>
    <dgm:pt modelId="{3E64B08B-6850-4CA8-AECF-85D943A5529E}" type="pres">
      <dgm:prSet presAssocID="{E6C0AA8D-6F3D-41F3-9D3D-D3EB90579902}" presName="txLvlOnly1" presStyleLbl="revTx" presStyleIdx="2" presStyleCnt="5"/>
      <dgm:spPr/>
    </dgm:pt>
    <dgm:pt modelId="{E051B258-BED2-4B91-8469-04474396BC33}" type="pres">
      <dgm:prSet presAssocID="{6D973405-C4F9-430F-BBA2-786D7027AB84}" presName="noChildren" presStyleCnt="0"/>
      <dgm:spPr/>
    </dgm:pt>
    <dgm:pt modelId="{7477094A-A022-4964-9ABA-BD9AD114876B}" type="pres">
      <dgm:prSet presAssocID="{6D973405-C4F9-430F-BBA2-786D7027AB84}" presName="gap" presStyleCnt="0"/>
      <dgm:spPr/>
    </dgm:pt>
    <dgm:pt modelId="{12886F0E-AD63-4F68-9D81-F0B57B80EDFC}" type="pres">
      <dgm:prSet presAssocID="{6D973405-C4F9-430F-BBA2-786D7027AB84}" presName="medCircle2" presStyleLbl="vennNode1" presStyleIdx="3" presStyleCnt="5"/>
      <dgm:spPr/>
    </dgm:pt>
    <dgm:pt modelId="{CAC70081-B41F-44BB-B59B-A13D6CD496EB}" type="pres">
      <dgm:prSet presAssocID="{6D973405-C4F9-430F-BBA2-786D7027AB84}" presName="txLvlOnly1" presStyleLbl="revTx" presStyleIdx="3" presStyleCnt="5"/>
      <dgm:spPr/>
    </dgm:pt>
    <dgm:pt modelId="{E5E834D6-D84F-4B3F-AC7E-B62A57FF55BD}" type="pres">
      <dgm:prSet presAssocID="{1C945613-ED4E-4D45-8695-90A682D915C3}" presName="noChildren" presStyleCnt="0"/>
      <dgm:spPr/>
    </dgm:pt>
    <dgm:pt modelId="{5191542F-37CA-467E-B1EC-C84389EA357E}" type="pres">
      <dgm:prSet presAssocID="{1C945613-ED4E-4D45-8695-90A682D915C3}" presName="gap" presStyleCnt="0"/>
      <dgm:spPr/>
    </dgm:pt>
    <dgm:pt modelId="{AE0EC84A-9F31-4DF2-9FC2-DC1AB60A402E}" type="pres">
      <dgm:prSet presAssocID="{1C945613-ED4E-4D45-8695-90A682D915C3}" presName="medCircle2" presStyleLbl="vennNode1" presStyleIdx="4" presStyleCnt="5"/>
      <dgm:spPr/>
    </dgm:pt>
    <dgm:pt modelId="{624ED0C4-F938-43AF-8CC3-080FD145E037}" type="pres">
      <dgm:prSet presAssocID="{1C945613-ED4E-4D45-8695-90A682D915C3}" presName="txLvlOnly1" presStyleLbl="revTx" presStyleIdx="4" presStyleCnt="5"/>
      <dgm:spPr/>
    </dgm:pt>
  </dgm:ptLst>
  <dgm:cxnLst>
    <dgm:cxn modelId="{DBD92C3C-C36E-4C29-A020-BD30AA584328}" srcId="{03951283-7D24-4C5A-9F32-C6CEE1787F64}" destId="{E6C0AA8D-6F3D-41F3-9D3D-D3EB90579902}" srcOrd="2" destOrd="0" parTransId="{1AB62573-FE02-4A43-AF12-0CCC697360AE}" sibTransId="{C1604DCC-DDA4-4955-AE00-31B3BA301DF6}"/>
    <dgm:cxn modelId="{EFCCC045-4CA4-462F-912D-E1C044A87605}" srcId="{03951283-7D24-4C5A-9F32-C6CEE1787F64}" destId="{6D973405-C4F9-430F-BBA2-786D7027AB84}" srcOrd="3" destOrd="0" parTransId="{3B98F15F-39EA-4529-8A3A-B6A56D0A26F9}" sibTransId="{501493E8-C50C-4A29-A748-5F15F4765CB1}"/>
    <dgm:cxn modelId="{86756C68-AE5B-46BF-BE26-28155F5EEA07}" type="presOf" srcId="{1C945613-ED4E-4D45-8695-90A682D915C3}" destId="{624ED0C4-F938-43AF-8CC3-080FD145E037}" srcOrd="0" destOrd="0" presId="urn:microsoft.com/office/officeart/2008/layout/VerticalCircleList"/>
    <dgm:cxn modelId="{4C832F46-0114-4A62-A95B-3C6C0DAEB7A7}" type="presOf" srcId="{1EFD5037-DDF1-4E7C-9C64-81EAB9A82522}" destId="{4BBA23CE-D3A5-40C6-9B59-C6DB12505905}" srcOrd="0" destOrd="0" presId="urn:microsoft.com/office/officeart/2008/layout/VerticalCircleList"/>
    <dgm:cxn modelId="{F39010D3-26F9-4127-987B-EA7D90432DF8}" type="presOf" srcId="{E6C0AA8D-6F3D-41F3-9D3D-D3EB90579902}" destId="{3E64B08B-6850-4CA8-AECF-85D943A5529E}" srcOrd="0" destOrd="0" presId="urn:microsoft.com/office/officeart/2008/layout/VerticalCircleList"/>
    <dgm:cxn modelId="{88FCA817-66C3-4D1B-9EF5-9975E592B270}" srcId="{03951283-7D24-4C5A-9F32-C6CEE1787F64}" destId="{1EFD5037-DDF1-4E7C-9C64-81EAB9A82522}" srcOrd="1" destOrd="0" parTransId="{8160331B-A0C0-4153-B3B5-EB2536FDF19D}" sibTransId="{5756B1D9-0689-41B7-9051-F5AD3EFD41B9}"/>
    <dgm:cxn modelId="{D4AE44C3-F198-4AF5-A7D4-63B6A888F851}" type="presOf" srcId="{CD950DE0-449A-4E9F-9E41-F1336B43D521}" destId="{B83BEDF2-8F95-4012-948F-CA67F87FFDA0}" srcOrd="0" destOrd="0" presId="urn:microsoft.com/office/officeart/2008/layout/VerticalCircleList"/>
    <dgm:cxn modelId="{6E91E959-A06F-49EB-A2E9-5F0D42BF8337}" srcId="{03951283-7D24-4C5A-9F32-C6CEE1787F64}" destId="{1C945613-ED4E-4D45-8695-90A682D915C3}" srcOrd="4" destOrd="0" parTransId="{689523CE-0F1F-4650-8CBE-0667571C8ED9}" sibTransId="{18387530-2971-44A5-9800-18843C1D2FAE}"/>
    <dgm:cxn modelId="{8973F358-5699-4274-91E6-2AD0DD173EAB}" type="presOf" srcId="{03951283-7D24-4C5A-9F32-C6CEE1787F64}" destId="{F2B654D9-F4C7-4650-85FE-2E9903EABD04}" srcOrd="0" destOrd="0" presId="urn:microsoft.com/office/officeart/2008/layout/VerticalCircleList"/>
    <dgm:cxn modelId="{EA4DF186-822F-460B-BD12-C413E8323253}" srcId="{03951283-7D24-4C5A-9F32-C6CEE1787F64}" destId="{CD950DE0-449A-4E9F-9E41-F1336B43D521}" srcOrd="0" destOrd="0" parTransId="{964F7035-1845-4DB6-9472-DEFF573EEDD5}" sibTransId="{F7049FE5-DEA7-4E5B-8897-FBA92728665A}"/>
    <dgm:cxn modelId="{2B141A38-1188-44ED-BB51-7388AAD06A63}" type="presOf" srcId="{6D973405-C4F9-430F-BBA2-786D7027AB84}" destId="{CAC70081-B41F-44BB-B59B-A13D6CD496EB}" srcOrd="0" destOrd="0" presId="urn:microsoft.com/office/officeart/2008/layout/VerticalCircleList"/>
    <dgm:cxn modelId="{AA030C84-BF73-41F0-9403-823D4F3F73FD}" type="presParOf" srcId="{F2B654D9-F4C7-4650-85FE-2E9903EABD04}" destId="{8F91F640-4C49-43F5-B07C-A9EC106D4EDD}" srcOrd="0" destOrd="0" presId="urn:microsoft.com/office/officeart/2008/layout/VerticalCircleList"/>
    <dgm:cxn modelId="{BA0D2CCB-25E4-4A43-973D-201F20E02B81}" type="presParOf" srcId="{8F91F640-4C49-43F5-B07C-A9EC106D4EDD}" destId="{57C8009C-3305-4E59-8192-BF75A2D80F00}" srcOrd="0" destOrd="0" presId="urn:microsoft.com/office/officeart/2008/layout/VerticalCircleList"/>
    <dgm:cxn modelId="{2DD71AFD-167B-4D69-A725-2858044DB379}" type="presParOf" srcId="{8F91F640-4C49-43F5-B07C-A9EC106D4EDD}" destId="{84D3F2BE-6928-4BF1-9306-514A0CD9F36F}" srcOrd="1" destOrd="0" presId="urn:microsoft.com/office/officeart/2008/layout/VerticalCircleList"/>
    <dgm:cxn modelId="{A3719E2A-DE1F-4FC1-9327-5A84DEBB20F2}" type="presParOf" srcId="{8F91F640-4C49-43F5-B07C-A9EC106D4EDD}" destId="{B83BEDF2-8F95-4012-948F-CA67F87FFDA0}" srcOrd="2" destOrd="0" presId="urn:microsoft.com/office/officeart/2008/layout/VerticalCircleList"/>
    <dgm:cxn modelId="{A421B628-99CD-4CAF-BBA9-7EA808515703}" type="presParOf" srcId="{F2B654D9-F4C7-4650-85FE-2E9903EABD04}" destId="{CADF8E46-ECA0-479C-9987-2D4A608A6F2F}" srcOrd="1" destOrd="0" presId="urn:microsoft.com/office/officeart/2008/layout/VerticalCircleList"/>
    <dgm:cxn modelId="{C2A758E1-BFC1-4ACA-8B02-38D469D9CEB1}" type="presParOf" srcId="{CADF8E46-ECA0-479C-9987-2D4A608A6F2F}" destId="{6D36E974-9B13-4EF0-92C9-EE909E976D6D}" srcOrd="0" destOrd="0" presId="urn:microsoft.com/office/officeart/2008/layout/VerticalCircleList"/>
    <dgm:cxn modelId="{2047B76D-53D7-4AE9-BFA8-0B4FC71C4020}" type="presParOf" srcId="{CADF8E46-ECA0-479C-9987-2D4A608A6F2F}" destId="{9A6EA705-619D-405F-9B47-85D5390941FE}" srcOrd="1" destOrd="0" presId="urn:microsoft.com/office/officeart/2008/layout/VerticalCircleList"/>
    <dgm:cxn modelId="{7D378BE2-D242-4A9D-8DCF-907C4F19184E}" type="presParOf" srcId="{CADF8E46-ECA0-479C-9987-2D4A608A6F2F}" destId="{4BBA23CE-D3A5-40C6-9B59-C6DB12505905}" srcOrd="2" destOrd="0" presId="urn:microsoft.com/office/officeart/2008/layout/VerticalCircleList"/>
    <dgm:cxn modelId="{EEBC5C95-B779-438A-A00D-33802AC0A546}" type="presParOf" srcId="{F2B654D9-F4C7-4650-85FE-2E9903EABD04}" destId="{4B5D161A-3D1F-4D6D-92B5-640461C71F2D}" srcOrd="2" destOrd="0" presId="urn:microsoft.com/office/officeart/2008/layout/VerticalCircleList"/>
    <dgm:cxn modelId="{3D1F1B5F-8451-4E4F-9AC7-CB961D5E79EB}" type="presParOf" srcId="{4B5D161A-3D1F-4D6D-92B5-640461C71F2D}" destId="{18777ADD-594E-41F9-A92C-8EB32676539F}" srcOrd="0" destOrd="0" presId="urn:microsoft.com/office/officeart/2008/layout/VerticalCircleList"/>
    <dgm:cxn modelId="{070ABF5F-3081-431E-B70D-36CF5A2B9B91}" type="presParOf" srcId="{4B5D161A-3D1F-4D6D-92B5-640461C71F2D}" destId="{13E81762-B4DA-4A76-B548-8D2E837B30E8}" srcOrd="1" destOrd="0" presId="urn:microsoft.com/office/officeart/2008/layout/VerticalCircleList"/>
    <dgm:cxn modelId="{43870C89-282B-42EA-AF9D-7D42ECE11331}" type="presParOf" srcId="{4B5D161A-3D1F-4D6D-92B5-640461C71F2D}" destId="{3E64B08B-6850-4CA8-AECF-85D943A5529E}" srcOrd="2" destOrd="0" presId="urn:microsoft.com/office/officeart/2008/layout/VerticalCircleList"/>
    <dgm:cxn modelId="{DCC1DA51-48B7-4BCC-B244-6A337DAB9C9A}" type="presParOf" srcId="{F2B654D9-F4C7-4650-85FE-2E9903EABD04}" destId="{E051B258-BED2-4B91-8469-04474396BC33}" srcOrd="3" destOrd="0" presId="urn:microsoft.com/office/officeart/2008/layout/VerticalCircleList"/>
    <dgm:cxn modelId="{3BAC8C2E-1148-493E-895B-D17C1FB56174}" type="presParOf" srcId="{E051B258-BED2-4B91-8469-04474396BC33}" destId="{7477094A-A022-4964-9ABA-BD9AD114876B}" srcOrd="0" destOrd="0" presId="urn:microsoft.com/office/officeart/2008/layout/VerticalCircleList"/>
    <dgm:cxn modelId="{3E4DCC5D-8FAC-46FD-B74C-85C63D2E9F89}" type="presParOf" srcId="{E051B258-BED2-4B91-8469-04474396BC33}" destId="{12886F0E-AD63-4F68-9D81-F0B57B80EDFC}" srcOrd="1" destOrd="0" presId="urn:microsoft.com/office/officeart/2008/layout/VerticalCircleList"/>
    <dgm:cxn modelId="{0A610790-E438-43D8-AB66-ACC77CB81C72}" type="presParOf" srcId="{E051B258-BED2-4B91-8469-04474396BC33}" destId="{CAC70081-B41F-44BB-B59B-A13D6CD496EB}" srcOrd="2" destOrd="0" presId="urn:microsoft.com/office/officeart/2008/layout/VerticalCircleList"/>
    <dgm:cxn modelId="{6ECB2069-072A-4919-AB92-8DB76ED747D8}" type="presParOf" srcId="{F2B654D9-F4C7-4650-85FE-2E9903EABD04}" destId="{E5E834D6-D84F-4B3F-AC7E-B62A57FF55BD}" srcOrd="4" destOrd="0" presId="urn:microsoft.com/office/officeart/2008/layout/VerticalCircleList"/>
    <dgm:cxn modelId="{30806A02-6AEF-441D-BDD7-7B6076D376DA}" type="presParOf" srcId="{E5E834D6-D84F-4B3F-AC7E-B62A57FF55BD}" destId="{5191542F-37CA-467E-B1EC-C84389EA357E}" srcOrd="0" destOrd="0" presId="urn:microsoft.com/office/officeart/2008/layout/VerticalCircleList"/>
    <dgm:cxn modelId="{3F04D4AA-1D27-4702-866E-DCB8E92430BD}" type="presParOf" srcId="{E5E834D6-D84F-4B3F-AC7E-B62A57FF55BD}" destId="{AE0EC84A-9F31-4DF2-9FC2-DC1AB60A402E}" srcOrd="1" destOrd="0" presId="urn:microsoft.com/office/officeart/2008/layout/VerticalCircleList"/>
    <dgm:cxn modelId="{DD9D13E9-F176-48E2-8273-BF8386ECDBF8}" type="presParOf" srcId="{E5E834D6-D84F-4B3F-AC7E-B62A57FF55BD}" destId="{624ED0C4-F938-43AF-8CC3-080FD145E037}"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D3F2BE-6928-4BF1-9306-514A0CD9F36F}">
      <dsp:nvSpPr>
        <dsp:cNvPr id="0" name=""/>
        <dsp:cNvSpPr/>
      </dsp:nvSpPr>
      <dsp:spPr>
        <a:xfrm>
          <a:off x="477484" y="19"/>
          <a:ext cx="929728" cy="929728"/>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B83BEDF2-8F95-4012-948F-CA67F87FFDA0}">
      <dsp:nvSpPr>
        <dsp:cNvPr id="0" name=""/>
        <dsp:cNvSpPr/>
      </dsp:nvSpPr>
      <dsp:spPr>
        <a:xfrm>
          <a:off x="942349" y="19"/>
          <a:ext cx="4960442" cy="929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6990" rIns="0" bIns="46990" numCol="1" spcCol="1270" anchor="ctr" anchorCtr="0">
          <a:noAutofit/>
        </a:bodyPr>
        <a:lstStyle/>
        <a:p>
          <a:pPr lvl="0" algn="l" defTabSz="1644650" rtl="0">
            <a:lnSpc>
              <a:spcPct val="90000"/>
            </a:lnSpc>
            <a:spcBef>
              <a:spcPct val="0"/>
            </a:spcBef>
            <a:spcAft>
              <a:spcPct val="35000"/>
            </a:spcAft>
          </a:pPr>
          <a:r>
            <a:rPr lang="de-AT" sz="3700" kern="1200" dirty="0" err="1" smtClean="0">
              <a:solidFill>
                <a:srgbClr val="2F2D96"/>
              </a:solidFill>
              <a:latin typeface="Arial" panose="020B0604020202020204" pitchFamily="34" charset="0"/>
              <a:cs typeface="Arial" panose="020B0604020202020204" pitchFamily="34" charset="0"/>
            </a:rPr>
            <a:t>Scalability</a:t>
          </a:r>
          <a:r>
            <a:rPr lang="de-AT" sz="3700" kern="1200" dirty="0" smtClean="0">
              <a:solidFill>
                <a:srgbClr val="2F2D96"/>
              </a:solidFill>
              <a:latin typeface="Arial" panose="020B0604020202020204" pitchFamily="34" charset="0"/>
              <a:cs typeface="Arial" panose="020B0604020202020204" pitchFamily="34" charset="0"/>
            </a:rPr>
            <a:t> </a:t>
          </a:r>
          <a:endParaRPr lang="de-AT" sz="3700" kern="1200" dirty="0">
            <a:solidFill>
              <a:srgbClr val="2F2D96"/>
            </a:solidFill>
            <a:latin typeface="Arial" panose="020B0604020202020204" pitchFamily="34" charset="0"/>
            <a:cs typeface="Arial" panose="020B0604020202020204" pitchFamily="34" charset="0"/>
          </a:endParaRPr>
        </a:p>
      </dsp:txBody>
      <dsp:txXfrm>
        <a:off x="942349" y="19"/>
        <a:ext cx="4960442" cy="929728"/>
      </dsp:txXfrm>
    </dsp:sp>
    <dsp:sp modelId="{9A6EA705-619D-405F-9B47-85D5390941FE}">
      <dsp:nvSpPr>
        <dsp:cNvPr id="0" name=""/>
        <dsp:cNvSpPr/>
      </dsp:nvSpPr>
      <dsp:spPr>
        <a:xfrm>
          <a:off x="477484" y="929748"/>
          <a:ext cx="929728" cy="929728"/>
        </a:xfrm>
        <a:prstGeom prst="ellipse">
          <a:avLst/>
        </a:prstGeom>
        <a:solidFill>
          <a:schemeClr val="accent2">
            <a:alpha val="50000"/>
            <a:hueOff val="-363841"/>
            <a:satOff val="-20982"/>
            <a:lumOff val="2157"/>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BBA23CE-D3A5-40C6-9B59-C6DB12505905}">
      <dsp:nvSpPr>
        <dsp:cNvPr id="0" name=""/>
        <dsp:cNvSpPr/>
      </dsp:nvSpPr>
      <dsp:spPr>
        <a:xfrm>
          <a:off x="942349" y="929748"/>
          <a:ext cx="4960442" cy="929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6990" rIns="0" bIns="46990" numCol="1" spcCol="1270" anchor="ctr" anchorCtr="0">
          <a:noAutofit/>
        </a:bodyPr>
        <a:lstStyle/>
        <a:p>
          <a:pPr lvl="0" algn="l" defTabSz="1644650" rtl="0">
            <a:lnSpc>
              <a:spcPct val="90000"/>
            </a:lnSpc>
            <a:spcBef>
              <a:spcPct val="0"/>
            </a:spcBef>
            <a:spcAft>
              <a:spcPct val="35000"/>
            </a:spcAft>
          </a:pPr>
          <a:r>
            <a:rPr lang="de-AT" sz="3700" kern="1200" dirty="0" err="1" smtClean="0">
              <a:solidFill>
                <a:srgbClr val="2F2D96"/>
              </a:solidFill>
              <a:latin typeface="Arial" panose="020B0604020202020204" pitchFamily="34" charset="0"/>
              <a:cs typeface="Arial" panose="020B0604020202020204" pitchFamily="34" charset="0"/>
            </a:rPr>
            <a:t>Flexibility</a:t>
          </a:r>
          <a:endParaRPr lang="de-AT" sz="3700" kern="1200" dirty="0">
            <a:solidFill>
              <a:srgbClr val="2F2D96"/>
            </a:solidFill>
            <a:latin typeface="Arial" panose="020B0604020202020204" pitchFamily="34" charset="0"/>
            <a:cs typeface="Arial" panose="020B0604020202020204" pitchFamily="34" charset="0"/>
          </a:endParaRPr>
        </a:p>
      </dsp:txBody>
      <dsp:txXfrm>
        <a:off x="942349" y="929748"/>
        <a:ext cx="4960442" cy="929728"/>
      </dsp:txXfrm>
    </dsp:sp>
    <dsp:sp modelId="{13E81762-B4DA-4A76-B548-8D2E837B30E8}">
      <dsp:nvSpPr>
        <dsp:cNvPr id="0" name=""/>
        <dsp:cNvSpPr/>
      </dsp:nvSpPr>
      <dsp:spPr>
        <a:xfrm>
          <a:off x="477484" y="1859477"/>
          <a:ext cx="929728" cy="929728"/>
        </a:xfrm>
        <a:prstGeom prst="ellipse">
          <a:avLst/>
        </a:prstGeom>
        <a:solidFill>
          <a:schemeClr val="accent2">
            <a:alpha val="50000"/>
            <a:hueOff val="-727682"/>
            <a:satOff val="-41964"/>
            <a:lumOff val="431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E64B08B-6850-4CA8-AECF-85D943A5529E}">
      <dsp:nvSpPr>
        <dsp:cNvPr id="0" name=""/>
        <dsp:cNvSpPr/>
      </dsp:nvSpPr>
      <dsp:spPr>
        <a:xfrm>
          <a:off x="942349" y="1859477"/>
          <a:ext cx="4960442" cy="929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6990" rIns="0" bIns="46990" numCol="1" spcCol="1270" anchor="ctr" anchorCtr="0">
          <a:noAutofit/>
        </a:bodyPr>
        <a:lstStyle/>
        <a:p>
          <a:pPr lvl="0" algn="l" defTabSz="1644650" rtl="0">
            <a:lnSpc>
              <a:spcPct val="90000"/>
            </a:lnSpc>
            <a:spcBef>
              <a:spcPct val="0"/>
            </a:spcBef>
            <a:spcAft>
              <a:spcPct val="35000"/>
            </a:spcAft>
          </a:pPr>
          <a:r>
            <a:rPr lang="de-AT" sz="3700" kern="1200" dirty="0" smtClean="0">
              <a:solidFill>
                <a:srgbClr val="2F2D96"/>
              </a:solidFill>
              <a:latin typeface="Arial" panose="020B0604020202020204" pitchFamily="34" charset="0"/>
              <a:cs typeface="Arial" panose="020B0604020202020204" pitchFamily="34" charset="0"/>
            </a:rPr>
            <a:t>Dynamic</a:t>
          </a:r>
          <a:endParaRPr lang="de-AT" sz="3700" kern="1200" dirty="0">
            <a:solidFill>
              <a:srgbClr val="2F2D96"/>
            </a:solidFill>
            <a:latin typeface="Arial" panose="020B0604020202020204" pitchFamily="34" charset="0"/>
            <a:cs typeface="Arial" panose="020B0604020202020204" pitchFamily="34" charset="0"/>
          </a:endParaRPr>
        </a:p>
      </dsp:txBody>
      <dsp:txXfrm>
        <a:off x="942349" y="1859477"/>
        <a:ext cx="4960442" cy="929728"/>
      </dsp:txXfrm>
    </dsp:sp>
    <dsp:sp modelId="{12886F0E-AD63-4F68-9D81-F0B57B80EDFC}">
      <dsp:nvSpPr>
        <dsp:cNvPr id="0" name=""/>
        <dsp:cNvSpPr/>
      </dsp:nvSpPr>
      <dsp:spPr>
        <a:xfrm>
          <a:off x="477484" y="2789205"/>
          <a:ext cx="929728" cy="929728"/>
        </a:xfrm>
        <a:prstGeom prst="ellipse">
          <a:avLst/>
        </a:prstGeom>
        <a:solidFill>
          <a:schemeClr val="accent2">
            <a:alpha val="50000"/>
            <a:hueOff val="-1091522"/>
            <a:satOff val="-62946"/>
            <a:lumOff val="6471"/>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AC70081-B41F-44BB-B59B-A13D6CD496EB}">
      <dsp:nvSpPr>
        <dsp:cNvPr id="0" name=""/>
        <dsp:cNvSpPr/>
      </dsp:nvSpPr>
      <dsp:spPr>
        <a:xfrm>
          <a:off x="942349" y="2789205"/>
          <a:ext cx="4960442" cy="929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6990" rIns="0" bIns="46990" numCol="1" spcCol="1270" anchor="ctr" anchorCtr="0">
          <a:noAutofit/>
        </a:bodyPr>
        <a:lstStyle/>
        <a:p>
          <a:pPr lvl="0" algn="l" defTabSz="1644650" rtl="0">
            <a:lnSpc>
              <a:spcPct val="90000"/>
            </a:lnSpc>
            <a:spcBef>
              <a:spcPct val="0"/>
            </a:spcBef>
            <a:spcAft>
              <a:spcPct val="35000"/>
            </a:spcAft>
          </a:pPr>
          <a:r>
            <a:rPr lang="de-AT" sz="3700" kern="1200" dirty="0" smtClean="0">
              <a:solidFill>
                <a:srgbClr val="2F2D96"/>
              </a:solidFill>
              <a:latin typeface="Arial" panose="020B0604020202020204" pitchFamily="34" charset="0"/>
              <a:cs typeface="Arial" panose="020B0604020202020204" pitchFamily="34" charset="0"/>
            </a:rPr>
            <a:t>Usability</a:t>
          </a:r>
          <a:endParaRPr lang="de-AT" sz="3700" kern="1200" dirty="0">
            <a:solidFill>
              <a:srgbClr val="2F2D96"/>
            </a:solidFill>
            <a:latin typeface="Arial" panose="020B0604020202020204" pitchFamily="34" charset="0"/>
            <a:cs typeface="Arial" panose="020B0604020202020204" pitchFamily="34" charset="0"/>
          </a:endParaRPr>
        </a:p>
      </dsp:txBody>
      <dsp:txXfrm>
        <a:off x="942349" y="2789205"/>
        <a:ext cx="4960442" cy="929728"/>
      </dsp:txXfrm>
    </dsp:sp>
    <dsp:sp modelId="{AE0EC84A-9F31-4DF2-9FC2-DC1AB60A402E}">
      <dsp:nvSpPr>
        <dsp:cNvPr id="0" name=""/>
        <dsp:cNvSpPr/>
      </dsp:nvSpPr>
      <dsp:spPr>
        <a:xfrm>
          <a:off x="477484" y="3718934"/>
          <a:ext cx="929728" cy="929728"/>
        </a:xfrm>
        <a:prstGeom prst="ellipse">
          <a:avLst/>
        </a:prstGeom>
        <a:solidFill>
          <a:schemeClr val="accent2">
            <a:alpha val="50000"/>
            <a:hueOff val="-1455363"/>
            <a:satOff val="-83928"/>
            <a:lumOff val="862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24ED0C4-F938-43AF-8CC3-080FD145E037}">
      <dsp:nvSpPr>
        <dsp:cNvPr id="0" name=""/>
        <dsp:cNvSpPr/>
      </dsp:nvSpPr>
      <dsp:spPr>
        <a:xfrm>
          <a:off x="942349" y="3718934"/>
          <a:ext cx="4960442" cy="929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46990" rIns="0" bIns="46990" numCol="1" spcCol="1270" anchor="ctr" anchorCtr="0">
          <a:noAutofit/>
        </a:bodyPr>
        <a:lstStyle/>
        <a:p>
          <a:pPr lvl="0" algn="l" defTabSz="1644650" rtl="0">
            <a:lnSpc>
              <a:spcPct val="90000"/>
            </a:lnSpc>
            <a:spcBef>
              <a:spcPct val="0"/>
            </a:spcBef>
            <a:spcAft>
              <a:spcPct val="35000"/>
            </a:spcAft>
          </a:pPr>
          <a:r>
            <a:rPr lang="de-AT" sz="3700" kern="1200" dirty="0" smtClean="0">
              <a:solidFill>
                <a:srgbClr val="2F2D96"/>
              </a:solidFill>
              <a:latin typeface="Arial" panose="020B0604020202020204" pitchFamily="34" charset="0"/>
              <a:cs typeface="Arial" panose="020B0604020202020204" pitchFamily="34" charset="0"/>
            </a:rPr>
            <a:t>Separation </a:t>
          </a:r>
          <a:r>
            <a:rPr lang="de-AT" sz="3700" kern="1200" dirty="0" err="1" smtClean="0">
              <a:solidFill>
                <a:srgbClr val="2F2D96"/>
              </a:solidFill>
              <a:latin typeface="Arial" panose="020B0604020202020204" pitchFamily="34" charset="0"/>
              <a:cs typeface="Arial" panose="020B0604020202020204" pitchFamily="34" charset="0"/>
            </a:rPr>
            <a:t>of</a:t>
          </a:r>
          <a:r>
            <a:rPr lang="de-AT" sz="3700" kern="1200" dirty="0" smtClean="0">
              <a:solidFill>
                <a:srgbClr val="2F2D96"/>
              </a:solidFill>
              <a:latin typeface="Arial" panose="020B0604020202020204" pitchFamily="34" charset="0"/>
              <a:cs typeface="Arial" panose="020B0604020202020204" pitchFamily="34" charset="0"/>
            </a:rPr>
            <a:t> </a:t>
          </a:r>
          <a:r>
            <a:rPr lang="de-AT" sz="3700" kern="1200" dirty="0" err="1" smtClean="0">
              <a:solidFill>
                <a:srgbClr val="2F2D96"/>
              </a:solidFill>
              <a:latin typeface="Arial" panose="020B0604020202020204" pitchFamily="34" charset="0"/>
              <a:cs typeface="Arial" panose="020B0604020202020204" pitchFamily="34" charset="0"/>
            </a:rPr>
            <a:t>concerns</a:t>
          </a:r>
          <a:endParaRPr lang="de-AT" sz="3700" kern="1200" dirty="0">
            <a:solidFill>
              <a:srgbClr val="2F2D96"/>
            </a:solidFill>
            <a:latin typeface="Arial" panose="020B0604020202020204" pitchFamily="34" charset="0"/>
            <a:cs typeface="Arial" panose="020B0604020202020204" pitchFamily="34" charset="0"/>
          </a:endParaRPr>
        </a:p>
      </dsp:txBody>
      <dsp:txXfrm>
        <a:off x="942349" y="3718934"/>
        <a:ext cx="4960442" cy="92972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E94110-2BDC-2C47-A7CE-3629FA5FE9D9}" type="datetimeFigureOut">
              <a:t>29.06.2021</a:t>
            </a:fld>
            <a:endParaRPr lang="de-A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E261C8-471B-5141-B35F-AD410B5E242B}" type="slidenum">
              <a:t>‹Nr.›</a:t>
            </a:fld>
            <a:endParaRPr lang="de-AT"/>
          </a:p>
        </p:txBody>
      </p:sp>
    </p:spTree>
    <p:extLst>
      <p:ext uri="{BB962C8B-B14F-4D97-AF65-F5344CB8AC3E}">
        <p14:creationId xmlns:p14="http://schemas.microsoft.com/office/powerpoint/2010/main" val="2183365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Clr>
                <a:srgbClr val="FF5501"/>
              </a:buClr>
              <a:buFont typeface="Wingdings" panose="05000000000000000000" pitchFamily="2" charset="2"/>
              <a:buChar char="§"/>
            </a:pPr>
            <a:r>
              <a:rPr lang="en-US" sz="1200" dirty="0" err="1" smtClean="0">
                <a:solidFill>
                  <a:srgbClr val="2F2D96"/>
                </a:solidFill>
                <a:latin typeface="Arial" panose="020B0604020202020204" pitchFamily="34" charset="0"/>
                <a:cs typeface="Arial" panose="020B0604020202020204" pitchFamily="34" charset="0"/>
              </a:rPr>
              <a:t>FAIRness</a:t>
            </a:r>
            <a:r>
              <a:rPr lang="en-US" sz="1200" dirty="0" smtClean="0">
                <a:solidFill>
                  <a:srgbClr val="2F2D96"/>
                </a:solidFill>
                <a:latin typeface="Arial" panose="020B0604020202020204" pitchFamily="34" charset="0"/>
                <a:cs typeface="Arial" panose="020B0604020202020204" pitchFamily="34" charset="0"/>
              </a:rPr>
              <a:t> principles receive too little attention.</a:t>
            </a:r>
          </a:p>
          <a:p>
            <a:pPr lvl="0">
              <a:buClr>
                <a:srgbClr val="FF5501"/>
              </a:buClr>
              <a:buFont typeface="Wingdings" panose="05000000000000000000" pitchFamily="2" charset="2"/>
              <a:buChar char="§"/>
            </a:pPr>
            <a:r>
              <a:rPr lang="de-AT" sz="1200" dirty="0" smtClean="0">
                <a:solidFill>
                  <a:srgbClr val="2F2D96"/>
                </a:solidFill>
                <a:latin typeface="Arial" panose="020B0604020202020204" pitchFamily="34" charset="0"/>
                <a:cs typeface="Arial" panose="020B0604020202020204" pitchFamily="34" charset="0"/>
              </a:rPr>
              <a:t>DBs </a:t>
            </a:r>
            <a:r>
              <a:rPr lang="de-AT" sz="1200" dirty="0" err="1" smtClean="0">
                <a:solidFill>
                  <a:srgbClr val="2F2D96"/>
                </a:solidFill>
                <a:latin typeface="Arial" panose="020B0604020202020204" pitchFamily="34" charset="0"/>
                <a:cs typeface="Arial" panose="020B0604020202020204" pitchFamily="34" charset="0"/>
              </a:rPr>
              <a:t>are</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set</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up</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locally</a:t>
            </a:r>
            <a:endParaRPr lang="de-AT" sz="1200" dirty="0" smtClean="0">
              <a:solidFill>
                <a:srgbClr val="2F2D9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FF5501"/>
              </a:buClr>
              <a:buSzTx/>
              <a:buFont typeface="Wingdings" panose="05000000000000000000" pitchFamily="2" charset="2"/>
              <a:buNone/>
              <a:tabLst/>
              <a:defRPr/>
            </a:pPr>
            <a:r>
              <a:rPr lang="de-AT" sz="12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1200" dirty="0" err="1" smtClean="0">
                <a:solidFill>
                  <a:srgbClr val="2F2D96"/>
                </a:solidFill>
                <a:latin typeface="Arial" panose="020B0604020202020204" pitchFamily="34" charset="0"/>
                <a:cs typeface="Arial" panose="020B0604020202020204" pitchFamily="34" charset="0"/>
              </a:rPr>
              <a:t>Require</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administration</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skills</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to</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be</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maintained</a:t>
            </a:r>
            <a:endParaRPr lang="de-AT" sz="1200" dirty="0" smtClean="0">
              <a:solidFill>
                <a:srgbClr val="2F2D96"/>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Researchers are sometimes not well-equipped for the burden of setting up and operating databases. </a:t>
            </a:r>
            <a:endParaRPr lang="en-US" dirty="0" smtClean="0"/>
          </a:p>
          <a:p>
            <a:r>
              <a:rPr lang="en-US" baseline="0" dirty="0" smtClean="0"/>
              <a:t>Sometimes they lack the expertise, the training and interest in data stewardship. </a:t>
            </a:r>
            <a:endParaRPr lang="de-AT" sz="1200" dirty="0" smtClean="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à"/>
            </a:pPr>
            <a:r>
              <a:rPr lang="de-AT" sz="1200" dirty="0" err="1" smtClean="0">
                <a:solidFill>
                  <a:srgbClr val="2F2D96"/>
                </a:solidFill>
                <a:latin typeface="Arial" panose="020B0604020202020204" pitchFamily="34" charset="0"/>
                <a:cs typeface="Arial" panose="020B0604020202020204" pitchFamily="34" charset="0"/>
              </a:rPr>
              <a:t>No</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data</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versioning</a:t>
            </a:r>
            <a:endParaRPr lang="de-AT" sz="12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à"/>
            </a:pPr>
            <a:r>
              <a:rPr lang="de-AT" sz="1200" dirty="0" smtClean="0">
                <a:solidFill>
                  <a:srgbClr val="2F2D96"/>
                </a:solidFill>
                <a:latin typeface="Arial" panose="020B0604020202020204" pitchFamily="34" charset="0"/>
                <a:cs typeface="Arial" panose="020B0604020202020204" pitchFamily="34" charset="0"/>
              </a:rPr>
              <a:t>Not </a:t>
            </a:r>
            <a:r>
              <a:rPr lang="de-AT" sz="1200" dirty="0" err="1" smtClean="0">
                <a:solidFill>
                  <a:srgbClr val="2F2D96"/>
                </a:solidFill>
                <a:latin typeface="Arial" panose="020B0604020202020204" pitchFamily="34" charset="0"/>
                <a:cs typeface="Arial" panose="020B0604020202020204" pitchFamily="34" charset="0"/>
              </a:rPr>
              <a:t>enriched</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with</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metadata</a:t>
            </a:r>
            <a:endParaRPr lang="de-AT" sz="1200" dirty="0" smtClean="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sz="1200" dirty="0" err="1" smtClean="0">
                <a:solidFill>
                  <a:srgbClr val="2F2D96"/>
                </a:solidFill>
                <a:latin typeface="Arial" panose="020B0604020202020204" pitchFamily="34" charset="0"/>
                <a:cs typeface="Arial" panose="020B0604020202020204" pitchFamily="34" charset="0"/>
              </a:rPr>
              <a:t>Only</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populated</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and</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queried</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during</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project</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life</a:t>
            </a:r>
            <a:r>
              <a:rPr lang="de-AT" sz="1200" dirty="0" smtClean="0">
                <a:solidFill>
                  <a:srgbClr val="2F2D96"/>
                </a:solidFill>
                <a:latin typeface="Arial" panose="020B0604020202020204" pitchFamily="34" charset="0"/>
                <a:cs typeface="Arial" panose="020B0604020202020204" pitchFamily="34" charset="0"/>
              </a:rPr>
              <a:t>-time</a:t>
            </a:r>
          </a:p>
          <a:p>
            <a:pPr lvl="0">
              <a:buClr>
                <a:srgbClr val="FF5501"/>
              </a:buClr>
              <a:buFont typeface="Wingdings" panose="05000000000000000000" pitchFamily="2" charset="2"/>
              <a:buChar char="§"/>
            </a:pPr>
            <a:r>
              <a:rPr lang="de-AT" sz="1200" dirty="0" err="1" smtClean="0">
                <a:solidFill>
                  <a:srgbClr val="2F2D96"/>
                </a:solidFill>
                <a:latin typeface="Arial" panose="020B0604020202020204" pitchFamily="34" charset="0"/>
                <a:cs typeface="Arial" panose="020B0604020202020204" pitchFamily="34" charset="0"/>
              </a:rPr>
              <a:t>Deposited</a:t>
            </a:r>
            <a:r>
              <a:rPr lang="de-AT" sz="1200" dirty="0" smtClean="0">
                <a:solidFill>
                  <a:srgbClr val="2F2D96"/>
                </a:solidFill>
                <a:latin typeface="Arial" panose="020B0604020202020204" pitchFamily="34" charset="0"/>
                <a:cs typeface="Arial" panose="020B0604020202020204" pitchFamily="34" charset="0"/>
              </a:rPr>
              <a:t> post-project (DB-</a:t>
            </a:r>
            <a:r>
              <a:rPr lang="de-AT" sz="1200" dirty="0" err="1" smtClean="0">
                <a:solidFill>
                  <a:srgbClr val="2F2D96"/>
                </a:solidFill>
                <a:latin typeface="Arial" panose="020B0604020202020204" pitchFamily="34" charset="0"/>
                <a:cs typeface="Arial" panose="020B0604020202020204" pitchFamily="34" charset="0"/>
              </a:rPr>
              <a:t>dumps</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or</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exported</a:t>
            </a:r>
            <a:r>
              <a:rPr lang="de-AT" sz="1200" dirty="0" smtClean="0">
                <a:solidFill>
                  <a:srgbClr val="2F2D96"/>
                </a:solidFill>
                <a:latin typeface="Arial" panose="020B0604020202020204" pitchFamily="34" charset="0"/>
                <a:cs typeface="Arial" panose="020B0604020202020204" pitchFamily="34" charset="0"/>
              </a:rPr>
              <a:t> in a file-</a:t>
            </a:r>
            <a:r>
              <a:rPr lang="de-AT" sz="1200" dirty="0" err="1" smtClean="0">
                <a:solidFill>
                  <a:srgbClr val="2F2D96"/>
                </a:solidFill>
                <a:latin typeface="Arial" panose="020B0604020202020204" pitchFamily="34" charset="0"/>
                <a:cs typeface="Arial" panose="020B0604020202020204" pitchFamily="34" charset="0"/>
              </a:rPr>
              <a:t>based</a:t>
            </a:r>
            <a:r>
              <a:rPr lang="de-AT" sz="1200" dirty="0" smtClean="0">
                <a:solidFill>
                  <a:srgbClr val="2F2D96"/>
                </a:solidFill>
                <a:latin typeface="Arial" panose="020B0604020202020204" pitchFamily="34" charset="0"/>
                <a:cs typeface="Arial" panose="020B0604020202020204" pitchFamily="34" charset="0"/>
              </a:rPr>
              <a:t> </a:t>
            </a:r>
            <a:r>
              <a:rPr lang="de-AT" sz="1200" dirty="0" err="1" smtClean="0">
                <a:solidFill>
                  <a:srgbClr val="2F2D96"/>
                </a:solidFill>
                <a:latin typeface="Arial" panose="020B0604020202020204" pitchFamily="34" charset="0"/>
                <a:cs typeface="Arial" panose="020B0604020202020204" pitchFamily="34" charset="0"/>
              </a:rPr>
              <a:t>repositories</a:t>
            </a:r>
            <a:endParaRPr lang="de-AT" sz="1200" dirty="0" smtClean="0">
              <a:solidFill>
                <a:srgbClr val="2F2D96"/>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a:p>
            <a:r>
              <a:rPr lang="en-US" dirty="0" smtClean="0"/>
              <a:t>Database </a:t>
            </a:r>
            <a:r>
              <a:rPr lang="en-US" dirty="0" smtClean="0"/>
              <a:t>preservation frequently happens </a:t>
            </a:r>
            <a:r>
              <a:rPr lang="en-US" dirty="0" smtClean="0"/>
              <a:t>post-factum.</a:t>
            </a:r>
          </a:p>
          <a:p>
            <a:r>
              <a:rPr lang="en-US" dirty="0" smtClean="0"/>
              <a:t>This </a:t>
            </a:r>
            <a:r>
              <a:rPr lang="en-US" dirty="0" smtClean="0"/>
              <a:t>increases the risks concerning incompatibility and pushes the preservation burden after the initial lifetime and use of the data. </a:t>
            </a:r>
          </a:p>
          <a:p>
            <a:endParaRPr lang="en-US" dirty="0" smtClean="0"/>
          </a:p>
        </p:txBody>
      </p:sp>
      <p:sp>
        <p:nvSpPr>
          <p:cNvPr id="4" name="Foliennummernplatzhalter 3"/>
          <p:cNvSpPr>
            <a:spLocks noGrp="1"/>
          </p:cNvSpPr>
          <p:nvPr>
            <p:ph type="sldNum" sz="quarter" idx="10"/>
          </p:nvPr>
        </p:nvSpPr>
        <p:spPr/>
        <p:txBody>
          <a:bodyPr/>
          <a:lstStyle/>
          <a:p>
            <a:fld id="{72E261C8-471B-5141-B35F-AD410B5E242B}" type="slidenum">
              <a:rPr lang="de-AT" smtClean="0"/>
              <a:t>2</a:t>
            </a:fld>
            <a:endParaRPr lang="de-AT"/>
          </a:p>
        </p:txBody>
      </p:sp>
    </p:spTree>
    <p:extLst>
      <p:ext uri="{BB962C8B-B14F-4D97-AF65-F5344CB8AC3E}">
        <p14:creationId xmlns:p14="http://schemas.microsoft.com/office/powerpoint/2010/main" val="135118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increases the </a:t>
            </a:r>
            <a:r>
              <a:rPr lang="en-US" dirty="0" err="1" smtClean="0"/>
              <a:t>FAIRness</a:t>
            </a:r>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3</a:t>
            </a:fld>
            <a:endParaRPr lang="de-AT"/>
          </a:p>
        </p:txBody>
      </p:sp>
    </p:spTree>
    <p:extLst>
      <p:ext uri="{BB962C8B-B14F-4D97-AF65-F5344CB8AC3E}">
        <p14:creationId xmlns:p14="http://schemas.microsoft.com/office/powerpoint/2010/main" val="652771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dirty="0" smtClean="0">
                <a:solidFill>
                  <a:srgbClr val="2F2D96"/>
                </a:solidFill>
                <a:latin typeface="Arial" panose="020B0604020202020204" pitchFamily="34" charset="0"/>
                <a:cs typeface="Arial" panose="020B0604020202020204" pitchFamily="34" charset="0"/>
              </a:rPr>
              <a:t>Each database is encapsulated in a Docker container:</a:t>
            </a:r>
          </a:p>
          <a:p>
            <a:endParaRPr lang="en-US" sz="1200" dirty="0" smtClean="0">
              <a:solidFill>
                <a:srgbClr val="2F2D96"/>
              </a:solidFill>
              <a:latin typeface="Arial" panose="020B0604020202020204" pitchFamily="34" charset="0"/>
              <a:cs typeface="Arial" panose="020B0604020202020204" pitchFamily="34" charset="0"/>
            </a:endParaRPr>
          </a:p>
          <a:p>
            <a:r>
              <a:rPr lang="en-US" sz="1200" dirty="0" smtClean="0">
                <a:solidFill>
                  <a:srgbClr val="2F2D96"/>
                </a:solidFill>
                <a:latin typeface="Arial" panose="020B0604020202020204" pitchFamily="34" charset="0"/>
                <a:cs typeface="Arial" panose="020B0604020202020204" pitchFamily="34" charset="0"/>
              </a:rPr>
              <a:t>Upon</a:t>
            </a:r>
            <a:r>
              <a:rPr lang="en-US" sz="1200" baseline="0" dirty="0" smtClean="0">
                <a:solidFill>
                  <a:srgbClr val="2F2D96"/>
                </a:solidFill>
                <a:latin typeface="Arial" panose="020B0604020202020204" pitchFamily="34" charset="0"/>
                <a:cs typeface="Arial" panose="020B0604020202020204" pitchFamily="34" charset="0"/>
              </a:rPr>
              <a:t> creation of a database a </a:t>
            </a:r>
            <a:r>
              <a:rPr lang="en-US" sz="1200" baseline="0" dirty="0" err="1" smtClean="0">
                <a:solidFill>
                  <a:srgbClr val="2F2D96"/>
                </a:solidFill>
                <a:latin typeface="Arial" panose="020B0604020202020204" pitchFamily="34" charset="0"/>
                <a:cs typeface="Arial" panose="020B0604020202020204" pitchFamily="34" charset="0"/>
              </a:rPr>
              <a:t>docker</a:t>
            </a:r>
            <a:r>
              <a:rPr lang="en-US" sz="1200" baseline="0" dirty="0" smtClean="0">
                <a:solidFill>
                  <a:srgbClr val="2F2D96"/>
                </a:solidFill>
                <a:latin typeface="Arial" panose="020B0604020202020204" pitchFamily="34" charset="0"/>
                <a:cs typeface="Arial" panose="020B0604020202020204" pitchFamily="34" charset="0"/>
              </a:rPr>
              <a:t> container with the database gets created. The meta-information, e.g. database name, is written to the </a:t>
            </a:r>
            <a:r>
              <a:rPr lang="en-US" sz="1200" baseline="0" dirty="0" err="1" smtClean="0">
                <a:solidFill>
                  <a:srgbClr val="2F2D96"/>
                </a:solidFill>
                <a:latin typeface="Arial" panose="020B0604020202020204" pitchFamily="34" charset="0"/>
                <a:cs typeface="Arial" panose="020B0604020202020204" pitchFamily="34" charset="0"/>
              </a:rPr>
              <a:t>metadataDB</a:t>
            </a:r>
            <a:r>
              <a:rPr lang="en-US" sz="1200" baseline="0" dirty="0" smtClean="0">
                <a:solidFill>
                  <a:srgbClr val="2F2D96"/>
                </a:solidFill>
                <a:latin typeface="Arial" panose="020B0604020202020204" pitchFamily="34" charset="0"/>
                <a:cs typeface="Arial" panose="020B0604020202020204" pitchFamily="34" charset="0"/>
              </a:rPr>
              <a:t>. </a:t>
            </a:r>
            <a:endParaRPr lang="en-US" sz="1200" dirty="0" smtClean="0">
              <a:solidFill>
                <a:srgbClr val="2F2D96"/>
              </a:solidFill>
              <a:latin typeface="Arial" panose="020B0604020202020204" pitchFamily="34" charset="0"/>
              <a:cs typeface="Arial" panose="020B0604020202020204" pitchFamily="34" charset="0"/>
            </a:endParaRPr>
          </a:p>
          <a:p>
            <a:endParaRPr lang="en-US" sz="1200" dirty="0" smtClean="0">
              <a:solidFill>
                <a:srgbClr val="2F2D96"/>
              </a:solidFill>
              <a:latin typeface="Arial" panose="020B0604020202020204" pitchFamily="34" charset="0"/>
              <a:cs typeface="Arial" panose="020B0604020202020204" pitchFamily="34" charset="0"/>
            </a:endParaRPr>
          </a:p>
          <a:p>
            <a:r>
              <a:rPr lang="en-US" sz="1200" baseline="0" dirty="0" smtClean="0">
                <a:solidFill>
                  <a:srgbClr val="2F2D96"/>
                </a:solidFill>
                <a:latin typeface="Arial" panose="020B0604020202020204" pitchFamily="34" charset="0"/>
                <a:cs typeface="Arial" panose="020B0604020202020204" pitchFamily="34" charset="0"/>
              </a:rPr>
              <a:t>Due to </a:t>
            </a:r>
            <a:r>
              <a:rPr lang="en-US" sz="1200" baseline="0" dirty="0" err="1" smtClean="0">
                <a:solidFill>
                  <a:srgbClr val="2F2D96"/>
                </a:solidFill>
                <a:latin typeface="Arial" panose="020B0604020202020204" pitchFamily="34" charset="0"/>
                <a:cs typeface="Arial" panose="020B0604020202020204" pitchFamily="34" charset="0"/>
              </a:rPr>
              <a:t>dockerization</a:t>
            </a:r>
            <a:r>
              <a:rPr lang="en-US" sz="1200" baseline="0" dirty="0" smtClean="0">
                <a:solidFill>
                  <a:srgbClr val="2F2D96"/>
                </a:solidFill>
                <a:latin typeface="Arial" panose="020B0604020202020204" pitchFamily="34" charset="0"/>
                <a:cs typeface="Arial" panose="020B0604020202020204" pitchFamily="34" charset="0"/>
              </a:rPr>
              <a:t>, the repo supports different database versions and different engines and databases can be distributed across multiple servers. </a:t>
            </a:r>
          </a:p>
          <a:p>
            <a:endParaRPr lang="en-US" sz="1200" baseline="0" dirty="0" smtClean="0">
              <a:solidFill>
                <a:srgbClr val="2F2D96"/>
              </a:solidFill>
              <a:latin typeface="Arial" panose="020B0604020202020204" pitchFamily="34" charset="0"/>
              <a:cs typeface="Arial" panose="020B0604020202020204" pitchFamily="34" charset="0"/>
            </a:endParaRPr>
          </a:p>
        </p:txBody>
      </p:sp>
      <p:sp>
        <p:nvSpPr>
          <p:cNvPr id="4" name="Foliennummernplatzhalter 3"/>
          <p:cNvSpPr>
            <a:spLocks noGrp="1"/>
          </p:cNvSpPr>
          <p:nvPr>
            <p:ph type="sldNum" sz="quarter" idx="10"/>
          </p:nvPr>
        </p:nvSpPr>
        <p:spPr/>
        <p:txBody>
          <a:bodyPr/>
          <a:lstStyle/>
          <a:p>
            <a:fld id="{72E261C8-471B-5141-B35F-AD410B5E242B}" type="slidenum">
              <a:rPr lang="de-AT" smtClean="0"/>
              <a:t>5</a:t>
            </a:fld>
            <a:endParaRPr lang="de-AT"/>
          </a:p>
        </p:txBody>
      </p:sp>
    </p:spTree>
    <p:extLst>
      <p:ext uri="{BB962C8B-B14F-4D97-AF65-F5344CB8AC3E}">
        <p14:creationId xmlns:p14="http://schemas.microsoft.com/office/powerpoint/2010/main" val="2964633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cs typeface="Arial" panose="020B0604020202020204" pitchFamily="34" charset="0"/>
              </a:rPr>
              <a:t>Maps the metadata about databases and tables immediately after creation to controlled vocabulary, forwards the metadata to the </a:t>
            </a:r>
            <a:r>
              <a:rPr lang="en-US" dirty="0" err="1" smtClean="0">
                <a:latin typeface="Arial" panose="020B0604020202020204" pitchFamily="34" charset="0"/>
                <a:cs typeface="Arial" panose="020B0604020202020204" pitchFamily="34" charset="0"/>
              </a:rPr>
              <a:t>metadataDB</a:t>
            </a:r>
            <a:r>
              <a:rPr lang="en-US" dirty="0" smtClean="0">
                <a:latin typeface="Arial" panose="020B0604020202020204" pitchFamily="34" charset="0"/>
                <a:cs typeface="Arial" panose="020B0604020202020204" pitchFamily="34" charset="0"/>
              </a:rPr>
              <a:t> and makes suggestions on datatypes for columns within a CSV file as well as primary key recommendations. </a:t>
            </a: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6</a:t>
            </a:fld>
            <a:endParaRPr lang="de-AT"/>
          </a:p>
        </p:txBody>
      </p:sp>
    </p:spTree>
    <p:extLst>
      <p:ext uri="{BB962C8B-B14F-4D97-AF65-F5344CB8AC3E}">
        <p14:creationId xmlns:p14="http://schemas.microsoft.com/office/powerpoint/2010/main" val="3459970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buClr>
                <a:srgbClr val="FF5501"/>
              </a:buClr>
              <a:buFont typeface="Wingdings" panose="05000000000000000000" pitchFamily="2" charset="2"/>
              <a:buChar char="§"/>
            </a:pPr>
            <a:r>
              <a:rPr lang="de-AT" dirty="0" smtClean="0">
                <a:solidFill>
                  <a:srgbClr val="2F2D96"/>
                </a:solidFill>
                <a:latin typeface="Arial" panose="020B0604020202020204" pitchFamily="34" charset="0"/>
                <a:cs typeface="Arial" panose="020B0604020202020204" pitchFamily="34" charset="0"/>
              </a:rPr>
              <a:t>On </a:t>
            </a:r>
            <a:r>
              <a:rPr lang="de-AT" dirty="0" err="1" smtClean="0">
                <a:solidFill>
                  <a:srgbClr val="2F2D96"/>
                </a:solidFill>
                <a:latin typeface="Arial" panose="020B0604020202020204" pitchFamily="34" charset="0"/>
                <a:cs typeface="Arial" panose="020B0604020202020204" pitchFamily="34" charset="0"/>
              </a:rPr>
              <a:t>execution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each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query</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is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saved</a:t>
            </a:r>
            <a:r>
              <a:rPr lang="de-AT" dirty="0" smtClean="0">
                <a:solidFill>
                  <a:srgbClr val="2F2D96"/>
                </a:solidFill>
                <a:latin typeface="Arial" panose="020B0604020202020204" pitchFamily="34" charset="0"/>
                <a:cs typeface="Arial" panose="020B0604020202020204" pitchFamily="34" charset="0"/>
              </a:rPr>
              <a:t> in </a:t>
            </a:r>
            <a:r>
              <a:rPr lang="de-AT" dirty="0" err="1" smtClean="0">
                <a:solidFill>
                  <a:srgbClr val="2F2D96"/>
                </a:solidFill>
                <a:latin typeface="Arial" panose="020B0604020202020204" pitchFamily="34" charset="0"/>
                <a:cs typeface="Arial" panose="020B0604020202020204" pitchFamily="34" charset="0"/>
              </a:rPr>
              <a:t>the</a:t>
            </a:r>
            <a:r>
              <a:rPr lang="de-AT" dirty="0" smtClean="0">
                <a:solidFill>
                  <a:srgbClr val="2F2D96"/>
                </a:solidFill>
                <a:latin typeface="Arial" panose="020B0604020202020204" pitchFamily="34" charset="0"/>
                <a:cs typeface="Arial" panose="020B0604020202020204" pitchFamily="34" charset="0"/>
              </a:rPr>
              <a:t> Query Store </a:t>
            </a:r>
            <a:r>
              <a:rPr lang="de-AT" dirty="0" err="1" smtClean="0">
                <a:solidFill>
                  <a:srgbClr val="2F2D96"/>
                </a:solidFill>
                <a:latin typeface="Arial" panose="020B0604020202020204" pitchFamily="34" charset="0"/>
                <a:cs typeface="Arial" panose="020B0604020202020204" pitchFamily="34" charset="0"/>
              </a:rPr>
              <a:t>for</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re-execution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and</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citation</a:t>
            </a:r>
            <a:r>
              <a:rPr lang="de-AT" dirty="0" smtClean="0">
                <a:solidFill>
                  <a:srgbClr val="2F2D96"/>
                </a:solidFill>
                <a:latin typeface="Arial" panose="020B0604020202020204" pitchFamily="34" charset="0"/>
                <a:cs typeface="Arial" panose="020B0604020202020204" pitchFamily="34" charset="0"/>
              </a:rPr>
              <a:t> </a:t>
            </a:r>
          </a:p>
          <a:p>
            <a:pPr lvl="0">
              <a:buClr>
                <a:srgbClr val="FF5501"/>
              </a:buClr>
              <a:buFont typeface="Wingdings" panose="05000000000000000000" pitchFamily="2" charset="2"/>
              <a:buChar char="§"/>
            </a:pPr>
            <a:r>
              <a:rPr lang="de-AT" dirty="0" err="1" smtClean="0">
                <a:solidFill>
                  <a:srgbClr val="2F2D96"/>
                </a:solidFill>
                <a:latin typeface="Arial" panose="020B0604020202020204" pitchFamily="34" charset="0"/>
                <a:cs typeface="Arial" panose="020B0604020202020204" pitchFamily="34" charset="0"/>
              </a:rPr>
              <a:t>Queries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are</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normalized</a:t>
            </a:r>
            <a:r>
              <a:rPr lang="de-AT" dirty="0" smtClean="0">
                <a:solidFill>
                  <a:srgbClr val="2F2D96"/>
                </a:solidFill>
                <a:latin typeface="Arial" panose="020B0604020202020204" pitchFamily="34" charset="0"/>
                <a:cs typeface="Arial" panose="020B0604020202020204" pitchFamily="34" charset="0"/>
              </a:rPr>
              <a:t>, so </a:t>
            </a:r>
            <a:r>
              <a:rPr lang="de-AT" dirty="0" err="1" smtClean="0">
                <a:solidFill>
                  <a:srgbClr val="2F2D96"/>
                </a:solidFill>
                <a:latin typeface="Arial" panose="020B0604020202020204" pitchFamily="34" charset="0"/>
                <a:cs typeface="Arial" panose="020B0604020202020204" pitchFamily="34" charset="0"/>
              </a:rPr>
              <a:t>that</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identical</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queries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are</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recognizable</a:t>
            </a:r>
            <a:r>
              <a:rPr lang="de-AT" dirty="0" smtClean="0">
                <a:solidFill>
                  <a:srgbClr val="2F2D96"/>
                </a:solidFill>
                <a:latin typeface="Arial" panose="020B0604020202020204" pitchFamily="34" charset="0"/>
                <a:cs typeface="Arial" panose="020B0604020202020204" pitchFamily="34" charset="0"/>
              </a:rPr>
              <a:t> </a:t>
            </a:r>
          </a:p>
          <a:p>
            <a:pPr lvl="0">
              <a:buClr>
                <a:srgbClr val="FF5501"/>
              </a:buClr>
              <a:buFont typeface="Wingdings" panose="05000000000000000000" pitchFamily="2" charset="2"/>
              <a:buChar char="§"/>
            </a:pPr>
            <a:r>
              <a:rPr lang="de-AT" dirty="0" err="1" smtClean="0">
                <a:solidFill>
                  <a:srgbClr val="2F2D96"/>
                </a:solidFill>
                <a:latin typeface="Arial" panose="020B0604020202020204" pitchFamily="34" charset="0"/>
                <a:cs typeface="Arial" panose="020B0604020202020204" pitchFamily="34" charset="0"/>
              </a:rPr>
              <a:t>Each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query</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is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assigned</a:t>
            </a:r>
            <a:r>
              <a:rPr lang="de-AT" dirty="0" smtClean="0">
                <a:solidFill>
                  <a:srgbClr val="2F2D96"/>
                </a:solidFill>
                <a:latin typeface="Arial" panose="020B0604020202020204" pitchFamily="34" charset="0"/>
                <a:cs typeface="Arial" panose="020B0604020202020204" pitchFamily="34" charset="0"/>
              </a:rPr>
              <a:t> a persistent </a:t>
            </a:r>
            <a:r>
              <a:rPr lang="de-AT" dirty="0" err="1" smtClean="0">
                <a:solidFill>
                  <a:srgbClr val="2F2D96"/>
                </a:solidFill>
                <a:latin typeface="Arial" panose="020B0604020202020204" pitchFamily="34" charset="0"/>
                <a:cs typeface="Arial" panose="020B0604020202020204" pitchFamily="34" charset="0"/>
              </a:rPr>
              <a:t>identifier</a:t>
            </a:r>
            <a:r>
              <a:rPr lang="de-AT" dirty="0" smtClean="0">
                <a:solidFill>
                  <a:srgbClr val="2F2D96"/>
                </a:solidFill>
                <a:latin typeface="Arial" panose="020B0604020202020204" pitchFamily="34" charset="0"/>
                <a:cs typeface="Arial" panose="020B0604020202020204" pitchFamily="34" charset="0"/>
              </a:rPr>
              <a:t> (e.g. DOI) (</a:t>
            </a:r>
            <a:r>
              <a:rPr lang="de-AT" dirty="0" err="1" smtClean="0">
                <a:solidFill>
                  <a:srgbClr val="2F2D96"/>
                </a:solidFill>
                <a:latin typeface="Arial" panose="020B0604020202020204" pitchFamily="34" charset="0"/>
                <a:cs typeface="Arial" panose="020B0604020202020204" pitchFamily="34" charset="0"/>
              </a:rPr>
              <a:t>assures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re-execution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with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identical</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result</a:t>
            </a:r>
            <a:r>
              <a:rPr lang="de-AT" dirty="0" smtClean="0">
                <a:solidFill>
                  <a:srgbClr val="2F2D96"/>
                </a:solidFill>
                <a:latin typeface="Arial" panose="020B0604020202020204" pitchFamily="34" charset="0"/>
                <a:cs typeface="Arial" panose="020B0604020202020204" pitchFamily="34" charset="0"/>
              </a:rPr>
              <a:t>)</a:t>
            </a:r>
          </a:p>
          <a:p>
            <a:pPr lvl="0">
              <a:buClr>
                <a:srgbClr val="FF5501"/>
              </a:buClr>
              <a:buFont typeface="Wingdings" panose="05000000000000000000" pitchFamily="2" charset="2"/>
              <a:buChar char="§"/>
            </a:pPr>
            <a:r>
              <a:rPr lang="de-AT" dirty="0" smtClean="0">
                <a:solidFill>
                  <a:srgbClr val="2F2D96"/>
                </a:solidFill>
                <a:latin typeface="Arial" panose="020B0604020202020204" pitchFamily="34" charset="0"/>
                <a:cs typeface="Arial" panose="020B0604020202020204" pitchFamily="34" charset="0"/>
              </a:rPr>
              <a:t>Re-</a:t>
            </a:r>
            <a:r>
              <a:rPr lang="de-AT" dirty="0" err="1" smtClean="0">
                <a:solidFill>
                  <a:srgbClr val="2F2D96"/>
                </a:solidFill>
                <a:latin typeface="Arial" panose="020B0604020202020204" pitchFamily="34" charset="0"/>
                <a:cs typeface="Arial" panose="020B0604020202020204" pitchFamily="34" charset="0"/>
              </a:rPr>
              <a:t>execution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allows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subsets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to</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be</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identified</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and</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cited</a:t>
            </a:r>
            <a:endParaRPr lang="de-AT" dirty="0" smtClean="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dirty="0" err="1" smtClean="0">
                <a:solidFill>
                  <a:srgbClr val="2F2D96"/>
                </a:solidFill>
                <a:latin typeface="Arial" panose="020B0604020202020204" pitchFamily="34" charset="0"/>
                <a:cs typeface="Arial" panose="020B0604020202020204" pitchFamily="34" charset="0"/>
              </a:rPr>
              <a:t>Hashing</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ensures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correctness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of</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results</a:t>
            </a:r>
            <a:r>
              <a:rPr lang="de-AT" dirty="0" smtClean="0">
                <a:solidFill>
                  <a:srgbClr val="2F2D96"/>
                </a:solidFill>
                <a:latin typeface="Arial" panose="020B0604020202020204" pitchFamily="34" charset="0"/>
                <a:cs typeface="Arial" panose="020B0604020202020204" pitchFamily="34" charset="0"/>
              </a:rPr>
              <a:t> </a:t>
            </a: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7</a:t>
            </a:fld>
            <a:endParaRPr lang="de-AT"/>
          </a:p>
        </p:txBody>
      </p:sp>
    </p:spTree>
    <p:extLst>
      <p:ext uri="{BB962C8B-B14F-4D97-AF65-F5344CB8AC3E}">
        <p14:creationId xmlns:p14="http://schemas.microsoft.com/office/powerpoint/2010/main" val="2320753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Scalability</a:t>
            </a:r>
            <a:r>
              <a:rPr lang="de-AT" dirty="0" smtClean="0"/>
              <a:t>: </a:t>
            </a:r>
            <a:r>
              <a:rPr lang="de-AT" dirty="0" err="1" smtClean="0"/>
              <a:t>for</a:t>
            </a:r>
            <a:r>
              <a:rPr lang="de-AT" dirty="0" smtClean="0"/>
              <a:t> a </a:t>
            </a:r>
            <a:r>
              <a:rPr lang="de-AT" dirty="0" err="1" smtClean="0"/>
              <a:t>rapidly</a:t>
            </a:r>
            <a:r>
              <a:rPr lang="de-AT" baseline="0" dirty="0" smtClean="0"/>
              <a:t> </a:t>
            </a:r>
            <a:r>
              <a:rPr lang="de-AT" baseline="0" dirty="0" err="1" smtClean="0"/>
              <a:t>growing</a:t>
            </a:r>
            <a:r>
              <a:rPr lang="de-AT" baseline="0" dirty="0" smtClean="0"/>
              <a:t> </a:t>
            </a:r>
            <a:r>
              <a:rPr lang="de-AT" baseline="0" dirty="0" err="1" smtClean="0"/>
              <a:t>number</a:t>
            </a:r>
            <a:r>
              <a:rPr lang="de-AT" baseline="0" dirty="0" smtClean="0"/>
              <a:t> </a:t>
            </a:r>
            <a:r>
              <a:rPr lang="de-AT" baseline="0" dirty="0" err="1" smtClean="0"/>
              <a:t>of</a:t>
            </a:r>
            <a:r>
              <a:rPr lang="de-AT" baseline="0" dirty="0" smtClean="0"/>
              <a:t> </a:t>
            </a:r>
            <a:r>
              <a:rPr lang="de-AT" baseline="0" dirty="0" err="1" smtClean="0"/>
              <a:t>users</a:t>
            </a:r>
            <a:endParaRPr lang="de-AT" baseline="0" dirty="0" smtClean="0"/>
          </a:p>
          <a:p>
            <a:r>
              <a:rPr lang="de-AT" baseline="0" dirty="0" err="1" smtClean="0"/>
              <a:t>Flexibility</a:t>
            </a:r>
            <a:r>
              <a:rPr lang="de-AT" baseline="0" dirty="0" smtClean="0"/>
              <a:t>: </a:t>
            </a:r>
            <a:r>
              <a:rPr lang="de-AT" baseline="0" dirty="0" err="1" smtClean="0"/>
              <a:t>supports</a:t>
            </a:r>
            <a:r>
              <a:rPr lang="de-AT" baseline="0" dirty="0" smtClean="0"/>
              <a:t> different </a:t>
            </a:r>
            <a:r>
              <a:rPr lang="de-AT" baseline="0" dirty="0" err="1" smtClean="0"/>
              <a:t>database</a:t>
            </a:r>
            <a:r>
              <a:rPr lang="de-AT" baseline="0" dirty="0" smtClean="0"/>
              <a:t> </a:t>
            </a:r>
            <a:r>
              <a:rPr lang="de-AT" baseline="0" dirty="0" err="1" smtClean="0"/>
              <a:t>versions</a:t>
            </a:r>
            <a:r>
              <a:rPr lang="de-AT" baseline="0" dirty="0" smtClean="0"/>
              <a:t> </a:t>
            </a:r>
            <a:r>
              <a:rPr lang="de-AT" baseline="0" dirty="0" err="1" smtClean="0"/>
              <a:t>and</a:t>
            </a:r>
            <a:r>
              <a:rPr lang="de-AT" baseline="0" dirty="0" smtClean="0"/>
              <a:t> </a:t>
            </a:r>
            <a:r>
              <a:rPr lang="de-AT" baseline="0" dirty="0" err="1" smtClean="0"/>
              <a:t>various</a:t>
            </a:r>
            <a:r>
              <a:rPr lang="de-AT" baseline="0" dirty="0" smtClean="0"/>
              <a:t> </a:t>
            </a:r>
            <a:r>
              <a:rPr lang="de-AT" baseline="0" dirty="0" err="1" smtClean="0"/>
              <a:t>engines</a:t>
            </a:r>
            <a:endParaRPr lang="de-AT" baseline="0" dirty="0" smtClean="0"/>
          </a:p>
          <a:p>
            <a:r>
              <a:rPr lang="de-AT" baseline="0" dirty="0" smtClean="0"/>
              <a:t>Dynamic: </a:t>
            </a:r>
            <a:r>
              <a:rPr lang="de-AT" baseline="0" dirty="0" err="1" smtClean="0"/>
              <a:t>data</a:t>
            </a:r>
            <a:r>
              <a:rPr lang="de-AT" baseline="0" dirty="0" smtClean="0"/>
              <a:t> </a:t>
            </a:r>
            <a:r>
              <a:rPr lang="de-AT" baseline="0" dirty="0" err="1" smtClean="0"/>
              <a:t>upload</a:t>
            </a:r>
            <a:r>
              <a:rPr lang="de-AT" baseline="0" dirty="0" smtClean="0"/>
              <a:t> via form, CSV, REST </a:t>
            </a:r>
            <a:r>
              <a:rPr lang="de-AT" baseline="0" dirty="0" err="1" smtClean="0"/>
              <a:t>interface</a:t>
            </a:r>
            <a:r>
              <a:rPr lang="de-AT" baseline="0" dirty="0" smtClean="0"/>
              <a:t> (e.g. </a:t>
            </a:r>
            <a:r>
              <a:rPr lang="de-AT" baseline="0" dirty="0" err="1" smtClean="0"/>
              <a:t>sensors</a:t>
            </a:r>
            <a:r>
              <a:rPr lang="de-AT" baseline="0" dirty="0" smtClean="0"/>
              <a:t>)</a:t>
            </a:r>
          </a:p>
          <a:p>
            <a:r>
              <a:rPr lang="de-AT" baseline="0" dirty="0" smtClean="0"/>
              <a:t>Usability: </a:t>
            </a:r>
            <a:r>
              <a:rPr lang="de-AT" baseline="0" dirty="0" err="1" smtClean="0"/>
              <a:t>support</a:t>
            </a:r>
            <a:r>
              <a:rPr lang="de-AT" baseline="0" dirty="0" smtClean="0"/>
              <a:t> different </a:t>
            </a:r>
            <a:r>
              <a:rPr lang="de-AT" baseline="0" dirty="0" err="1" smtClean="0"/>
              <a:t>levels</a:t>
            </a:r>
            <a:r>
              <a:rPr lang="de-AT" baseline="0" dirty="0" smtClean="0"/>
              <a:t> </a:t>
            </a:r>
            <a:r>
              <a:rPr lang="de-AT" baseline="0" dirty="0" err="1" smtClean="0"/>
              <a:t>of</a:t>
            </a:r>
            <a:r>
              <a:rPr lang="de-AT" baseline="0" dirty="0" smtClean="0"/>
              <a:t> SQL-</a:t>
            </a:r>
            <a:r>
              <a:rPr lang="de-AT" baseline="0" dirty="0" err="1" smtClean="0"/>
              <a:t>knowledge</a:t>
            </a:r>
            <a:r>
              <a:rPr lang="de-AT"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de-AT" dirty="0" smtClean="0">
              <a:solidFill>
                <a:srgbClr val="2F2D96"/>
              </a:solidFill>
              <a:latin typeface="Arial" panose="020B0604020202020204" pitchFamily="34" charset="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solidFill>
                  <a:srgbClr val="2F2D96"/>
                </a:solidFill>
                <a:latin typeface="Arial" panose="020B0604020202020204" pitchFamily="34" charset="0"/>
                <a:cs typeface="Arial" panose="020B0604020202020204" pitchFamily="34" charset="0"/>
              </a:rPr>
              <a:t>Separation </a:t>
            </a:r>
            <a:r>
              <a:rPr lang="de-AT" dirty="0" err="1" smtClean="0">
                <a:solidFill>
                  <a:srgbClr val="2F2D96"/>
                </a:solidFill>
                <a:latin typeface="Arial" panose="020B0604020202020204" pitchFamily="34" charset="0"/>
                <a:cs typeface="Arial" panose="020B0604020202020204" pitchFamily="34" charset="0"/>
              </a:rPr>
              <a:t>of</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concerns</a:t>
            </a:r>
            <a:r>
              <a:rPr lang="de-AT" dirty="0" smtClean="0">
                <a:solidFill>
                  <a:srgbClr val="2F2D96"/>
                </a:solidFill>
                <a:latin typeface="Arial" panose="020B0604020202020204" pitchFamily="34" charset="0"/>
                <a:cs typeface="Arial" panose="020B0604020202020204" pitchFamily="34" charset="0"/>
              </a:rPr>
              <a:t>: </a:t>
            </a:r>
            <a:br>
              <a:rPr lang="de-AT" dirty="0" smtClean="0">
                <a:solidFill>
                  <a:srgbClr val="2F2D96"/>
                </a:solidFill>
                <a:latin typeface="Arial" panose="020B0604020202020204" pitchFamily="34" charset="0"/>
                <a:cs typeface="Arial" panose="020B0604020202020204" pitchFamily="34" charset="0"/>
              </a:rPr>
            </a:br>
            <a:r>
              <a:rPr lang="de-AT" dirty="0" err="1" smtClean="0">
                <a:solidFill>
                  <a:srgbClr val="2F2D96"/>
                </a:solidFill>
                <a:latin typeface="Arial" panose="020B0604020202020204" pitchFamily="34" charset="0"/>
                <a:cs typeface="Arial" panose="020B0604020202020204" pitchFamily="34" charset="0"/>
              </a:rPr>
              <a:t>researchers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data</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stewards</a:t>
            </a:r>
            <a:r>
              <a:rPr lang="de-AT" dirty="0" smtClean="0">
                <a:solidFill>
                  <a:srgbClr val="2F2D96"/>
                </a:solidFill>
                <a:latin typeface="Arial" panose="020B0604020202020204" pitchFamily="34" charset="0"/>
                <a:cs typeface="Arial" panose="020B0604020202020204" pitchFamily="34" charset="0"/>
              </a:rPr>
              <a:t>; IT </a:t>
            </a:r>
            <a:r>
              <a:rPr lang="de-AT" dirty="0" err="1" smtClean="0">
                <a:solidFill>
                  <a:srgbClr val="2F2D96"/>
                </a:solidFill>
                <a:latin typeface="Arial" panose="020B0604020202020204" pitchFamily="34" charset="0"/>
                <a:cs typeface="Arial" panose="020B0604020202020204" pitchFamily="34" charset="0"/>
              </a:rPr>
              <a:t>staff</a:t>
            </a:r>
            <a:r>
              <a:rPr lang="de-AT" dirty="0" smtClean="0">
                <a:solidFill>
                  <a:srgbClr val="2F2D96"/>
                </a:solidFill>
                <a:latin typeface="Arial" panose="020B0604020202020204" pitchFamily="34" charset="0"/>
                <a:cs typeface="Arial" panose="020B0604020202020204" pitchFamily="34" charset="0"/>
              </a:rPr>
              <a:t> </a:t>
            </a: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8</a:t>
            </a:fld>
            <a:endParaRPr lang="de-AT"/>
          </a:p>
        </p:txBody>
      </p:sp>
    </p:spTree>
    <p:extLst>
      <p:ext uri="{BB962C8B-B14F-4D97-AF65-F5344CB8AC3E}">
        <p14:creationId xmlns:p14="http://schemas.microsoft.com/office/powerpoint/2010/main" val="4238167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Clr>
                <a:srgbClr val="FF0000"/>
              </a:buClr>
              <a:buFont typeface="Wingdings" panose="05000000000000000000" pitchFamily="2" charset="2"/>
              <a:buNone/>
            </a:pPr>
            <a:r>
              <a:rPr lang="de-DE" sz="1200" dirty="0" err="1" smtClean="0">
                <a:solidFill>
                  <a:srgbClr val="2F2D96"/>
                </a:solidFill>
                <a:latin typeface="Arial" panose="020B0604020202020204" pitchFamily="34" charset="0"/>
                <a:cs typeface="Arial" panose="020B0604020202020204" pitchFamily="34" charset="0"/>
              </a:rPr>
              <a:t>MetadataDB</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provides</a:t>
            </a:r>
            <a:r>
              <a:rPr lang="de-DE" sz="1200" dirty="0" smtClean="0">
                <a:solidFill>
                  <a:srgbClr val="2F2D96"/>
                </a:solidFill>
                <a:latin typeface="Arial" panose="020B0604020202020204" pitchFamily="34" charset="0"/>
                <a:cs typeface="Arial" panose="020B0604020202020204" pitchFamily="34" charset="0"/>
              </a:rPr>
              <a:t> a </a:t>
            </a:r>
            <a:r>
              <a:rPr lang="de-DE" sz="1200" dirty="0" err="1" smtClean="0">
                <a:solidFill>
                  <a:srgbClr val="2F2D96"/>
                </a:solidFill>
                <a:latin typeface="Arial" panose="020B0604020202020204" pitchFamily="34" charset="0"/>
                <a:cs typeface="Arial" panose="020B0604020202020204" pitchFamily="34" charset="0"/>
              </a:rPr>
              <a:t>central</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registry</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of</a:t>
            </a:r>
            <a:r>
              <a:rPr lang="de-DE" sz="1200" dirty="0" smtClean="0">
                <a:solidFill>
                  <a:srgbClr val="2F2D96"/>
                </a:solidFill>
                <a:latin typeface="Arial" panose="020B0604020202020204" pitchFamily="34" charset="0"/>
                <a:cs typeface="Arial" panose="020B0604020202020204" pitchFamily="34" charset="0"/>
              </a:rPr>
              <a:t> all DBs </a:t>
            </a:r>
            <a:r>
              <a:rPr lang="de-DE" sz="1200" dirty="0" err="1" smtClean="0">
                <a:solidFill>
                  <a:srgbClr val="2F2D96"/>
                </a:solidFill>
                <a:latin typeface="Arial" panose="020B0604020202020204" pitchFamily="34" charset="0"/>
                <a:cs typeface="Arial" panose="020B0604020202020204" pitchFamily="34" charset="0"/>
              </a:rPr>
              <a:t>deployed</a:t>
            </a:r>
            <a:r>
              <a:rPr lang="de-DE" sz="1200" dirty="0" smtClean="0">
                <a:solidFill>
                  <a:srgbClr val="2F2D96"/>
                </a:solidFill>
                <a:latin typeface="Arial" panose="020B0604020202020204" pitchFamily="34" charset="0"/>
                <a:cs typeface="Arial" panose="020B0604020202020204" pitchFamily="34" charset="0"/>
              </a:rPr>
              <a:t> in </a:t>
            </a:r>
            <a:r>
              <a:rPr lang="de-DE" sz="1200" dirty="0" err="1" smtClean="0">
                <a:solidFill>
                  <a:srgbClr val="2F2D96"/>
                </a:solidFill>
                <a:latin typeface="Arial" panose="020B0604020202020204" pitchFamily="34" charset="0"/>
                <a:cs typeface="Arial" panose="020B0604020202020204" pitchFamily="34" charset="0"/>
              </a:rPr>
              <a:t>the</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infrastructure</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It</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contains</a:t>
            </a:r>
            <a:r>
              <a:rPr lang="de-DE" sz="1200" dirty="0" smtClean="0">
                <a:solidFill>
                  <a:srgbClr val="2F2D96"/>
                </a:solidFill>
                <a:latin typeface="Arial" panose="020B0604020202020204" pitchFamily="34" charset="0"/>
                <a:cs typeface="Arial" panose="020B0604020202020204" pitchFamily="34" charset="0"/>
              </a:rPr>
              <a:t> relevant </a:t>
            </a:r>
            <a:r>
              <a:rPr lang="de-DE" sz="1200" dirty="0" err="1" smtClean="0">
                <a:solidFill>
                  <a:srgbClr val="2F2D96"/>
                </a:solidFill>
                <a:latin typeface="Arial" panose="020B0604020202020204" pitchFamily="34" charset="0"/>
                <a:cs typeface="Arial" panose="020B0604020202020204" pitchFamily="34" charset="0"/>
              </a:rPr>
              <a:t>information</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to</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make</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databases</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findable</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and</a:t>
            </a:r>
            <a:r>
              <a:rPr lang="de-DE" sz="1200" dirty="0" smtClean="0">
                <a:solidFill>
                  <a:srgbClr val="2F2D96"/>
                </a:solidFill>
                <a:latin typeface="Arial" panose="020B0604020202020204" pitchFamily="34" charset="0"/>
                <a:cs typeface="Arial" panose="020B0604020202020204" pitchFamily="34" charset="0"/>
              </a:rPr>
              <a:t> </a:t>
            </a:r>
            <a:r>
              <a:rPr lang="de-DE" sz="1200" dirty="0" err="1" smtClean="0">
                <a:solidFill>
                  <a:srgbClr val="2F2D96"/>
                </a:solidFill>
                <a:latin typeface="Arial" panose="020B0604020202020204" pitchFamily="34" charset="0"/>
                <a:cs typeface="Arial" panose="020B0604020202020204" pitchFamily="34" charset="0"/>
              </a:rPr>
              <a:t>cite-able</a:t>
            </a:r>
            <a:r>
              <a:rPr lang="de-DE" sz="1200" dirty="0" smtClean="0">
                <a:solidFill>
                  <a:srgbClr val="2F2D96"/>
                </a:solidFill>
                <a:latin typeface="Arial" panose="020B0604020202020204" pitchFamily="34" charset="0"/>
                <a:cs typeface="Arial" panose="020B0604020202020204" pitchFamily="34" charset="0"/>
              </a:rPr>
              <a:t>.</a:t>
            </a:r>
          </a:p>
          <a:p>
            <a:pPr>
              <a:buClr>
                <a:srgbClr val="FF0000"/>
              </a:buClr>
              <a:buFont typeface="Wingdings" panose="05000000000000000000" pitchFamily="2" charset="2"/>
              <a:buNone/>
            </a:pPr>
            <a:endParaRPr lang="de-DE" sz="1200" dirty="0" smtClean="0">
              <a:solidFill>
                <a:srgbClr val="2F2D96"/>
              </a:solidFill>
              <a:latin typeface="Arial" panose="020B0604020202020204" pitchFamily="34" charset="0"/>
              <a:cs typeface="Arial" panose="020B0604020202020204" pitchFamily="34" charset="0"/>
            </a:endParaRPr>
          </a:p>
          <a:p>
            <a:pPr marL="0" indent="0">
              <a:buClr>
                <a:srgbClr val="FF0000"/>
              </a:buClr>
              <a:buNone/>
            </a:pPr>
            <a:r>
              <a:rPr lang="de-AT" sz="1050" dirty="0" smtClean="0">
                <a:solidFill>
                  <a:srgbClr val="2F2D96"/>
                </a:solidFill>
                <a:latin typeface="Arial" panose="020B0604020202020204" pitchFamily="34" charset="0"/>
                <a:cs typeface="Arial" panose="020B0604020202020204" pitchFamily="34" charset="0"/>
              </a:rPr>
              <a:t>„</a:t>
            </a:r>
            <a:r>
              <a:rPr lang="de-AT" sz="1050" i="1" dirty="0" smtClean="0">
                <a:solidFill>
                  <a:srgbClr val="2F2D96"/>
                </a:solidFill>
                <a:latin typeface="Arial" panose="020B0604020202020204" pitchFamily="34" charset="0"/>
                <a:cs typeface="Arial" panose="020B0604020202020204" pitchFamily="34" charset="0"/>
              </a:rPr>
              <a:t>List </a:t>
            </a:r>
            <a:r>
              <a:rPr lang="de-AT" sz="1050" i="1" dirty="0" err="1" smtClean="0">
                <a:solidFill>
                  <a:srgbClr val="2F2D96"/>
                </a:solidFill>
                <a:latin typeface="Arial" panose="020B0604020202020204" pitchFamily="34" charset="0"/>
                <a:cs typeface="Arial" panose="020B0604020202020204" pitchFamily="34" charset="0"/>
              </a:rPr>
              <a:t>databases</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that</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contain</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temperature</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measurements</a:t>
            </a:r>
            <a:r>
              <a:rPr lang="de-AT" sz="1050" i="1" dirty="0" smtClean="0">
                <a:solidFill>
                  <a:srgbClr val="2F2D96"/>
                </a:solidFill>
                <a:latin typeface="Arial" panose="020B0604020202020204" pitchFamily="34" charset="0"/>
                <a:cs typeface="Arial" panose="020B0604020202020204" pitchFamily="34" charset="0"/>
              </a:rPr>
              <a:t> in </a:t>
            </a:r>
            <a:r>
              <a:rPr lang="de-AT" sz="1050" i="1" dirty="0" err="1" smtClean="0">
                <a:solidFill>
                  <a:srgbClr val="2F2D96"/>
                </a:solidFill>
                <a:latin typeface="Arial" panose="020B0604020202020204" pitchFamily="34" charset="0"/>
                <a:cs typeface="Arial" panose="020B0604020202020204" pitchFamily="34" charset="0"/>
              </a:rPr>
              <a:t>the</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range</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of</a:t>
            </a:r>
            <a:r>
              <a:rPr lang="de-AT" sz="1050" i="1" dirty="0" smtClean="0">
                <a:solidFill>
                  <a:srgbClr val="2F2D96"/>
                </a:solidFill>
                <a:latin typeface="Arial" panose="020B0604020202020204" pitchFamily="34" charset="0"/>
                <a:cs typeface="Arial" panose="020B0604020202020204" pitchFamily="34" charset="0"/>
              </a:rPr>
              <a:t> </a:t>
            </a:r>
            <a:br>
              <a:rPr lang="de-AT" sz="1050" i="1" dirty="0" smtClean="0">
                <a:solidFill>
                  <a:srgbClr val="2F2D96"/>
                </a:solidFill>
                <a:latin typeface="Arial" panose="020B0604020202020204" pitchFamily="34" charset="0"/>
                <a:cs typeface="Arial" panose="020B0604020202020204" pitchFamily="34" charset="0"/>
              </a:rPr>
            </a:br>
            <a:r>
              <a:rPr lang="de-AT" sz="1050" i="1" dirty="0" smtClean="0">
                <a:solidFill>
                  <a:srgbClr val="2F2D96"/>
                </a:solidFill>
                <a:latin typeface="Arial" panose="020B0604020202020204" pitchFamily="34" charset="0"/>
                <a:cs typeface="Arial" panose="020B0604020202020204" pitchFamily="34" charset="0"/>
              </a:rPr>
              <a:t>100-250 </a:t>
            </a:r>
            <a:r>
              <a:rPr lang="de-AT" sz="1050" i="1" dirty="0" err="1" smtClean="0">
                <a:solidFill>
                  <a:srgbClr val="2F2D96"/>
                </a:solidFill>
                <a:latin typeface="Arial" panose="020B0604020202020204" pitchFamily="34" charset="0"/>
                <a:cs typeface="Arial" panose="020B0604020202020204" pitchFamily="34" charset="0"/>
              </a:rPr>
              <a:t>degrees</a:t>
            </a:r>
            <a:r>
              <a:rPr lang="de-AT" sz="1050" i="1" dirty="0" smtClean="0">
                <a:solidFill>
                  <a:srgbClr val="2F2D96"/>
                </a:solidFill>
                <a:latin typeface="Arial" panose="020B0604020202020204" pitchFamily="34" charset="0"/>
                <a:cs typeface="Arial" panose="020B0604020202020204" pitchFamily="34" charset="0"/>
              </a:rPr>
              <a:t> Kelvin </a:t>
            </a:r>
            <a:r>
              <a:rPr lang="de-AT" sz="1050" i="1" dirty="0" err="1" smtClean="0">
                <a:solidFill>
                  <a:srgbClr val="2F2D96"/>
                </a:solidFill>
                <a:latin typeface="Arial" panose="020B0604020202020204" pitchFamily="34" charset="0"/>
                <a:cs typeface="Arial" panose="020B0604020202020204" pitchFamily="34" charset="0"/>
              </a:rPr>
              <a:t>that</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are</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accessible</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for</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researchers</a:t>
            </a:r>
            <a:r>
              <a:rPr lang="de-AT" sz="1050" i="1" dirty="0" smtClean="0">
                <a:solidFill>
                  <a:srgbClr val="2F2D96"/>
                </a:solidFill>
                <a:latin typeface="Arial" panose="020B0604020202020204" pitchFamily="34" charset="0"/>
                <a:cs typeface="Arial" panose="020B0604020202020204" pitchFamily="34" charset="0"/>
              </a:rPr>
              <a:t> at </a:t>
            </a:r>
            <a:r>
              <a:rPr lang="de-AT" sz="1050" i="1" dirty="0" err="1" smtClean="0">
                <a:solidFill>
                  <a:srgbClr val="2F2D96"/>
                </a:solidFill>
                <a:latin typeface="Arial" panose="020B0604020202020204" pitchFamily="34" charset="0"/>
                <a:cs typeface="Arial" panose="020B0604020202020204" pitchFamily="34" charset="0"/>
              </a:rPr>
              <a:t>ACONet</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member</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institutions</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or</a:t>
            </a:r>
            <a:r>
              <a:rPr lang="de-AT" sz="1050" i="1" dirty="0" smtClean="0">
                <a:solidFill>
                  <a:srgbClr val="2F2D96"/>
                </a:solidFill>
                <a:latin typeface="Arial" panose="020B0604020202020204" pitchFamily="34" charset="0"/>
                <a:cs typeface="Arial" panose="020B0604020202020204" pitchFamily="34" charset="0"/>
              </a:rPr>
              <a:t> </a:t>
            </a:r>
            <a:r>
              <a:rPr lang="de-AT" sz="1050" i="1" dirty="0" err="1" smtClean="0">
                <a:solidFill>
                  <a:srgbClr val="2F2D96"/>
                </a:solidFill>
                <a:latin typeface="Arial" panose="020B0604020202020204" pitchFamily="34" charset="0"/>
                <a:cs typeface="Arial" panose="020B0604020202020204" pitchFamily="34" charset="0"/>
              </a:rPr>
              <a:t>public</a:t>
            </a:r>
            <a:r>
              <a:rPr lang="de-AT" sz="1050" dirty="0" smtClean="0">
                <a:solidFill>
                  <a:srgbClr val="2F2D96"/>
                </a:solidFill>
                <a:latin typeface="Arial" panose="020B0604020202020204" pitchFamily="34" charset="0"/>
                <a:cs typeface="Arial" panose="020B0604020202020204" pitchFamily="34" charset="0"/>
              </a:rPr>
              <a:t>“</a:t>
            </a: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9</a:t>
            </a:fld>
            <a:endParaRPr lang="de-AT"/>
          </a:p>
        </p:txBody>
      </p:sp>
    </p:spTree>
    <p:extLst>
      <p:ext uri="{BB962C8B-B14F-4D97-AF65-F5344CB8AC3E}">
        <p14:creationId xmlns:p14="http://schemas.microsoft.com/office/powerpoint/2010/main" val="2196741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Currently, we deployed a development prototype of FDA-</a:t>
            </a:r>
            <a:r>
              <a:rPr lang="en-US" dirty="0" err="1" smtClean="0"/>
              <a:t>DBRepo</a:t>
            </a:r>
            <a:r>
              <a:rPr lang="en-US" dirty="0" smtClean="0"/>
              <a:t> on a dedicated server within TU Wien without access to other servers in the same network. It is equipped with 16 vCPUs (AMD EPYC 7702 @2.0 GHz), 32 GB RAM, 100 GB SSD persistent storage and runs the Docker engine v20.10 along with Docker Compose v1.29. The number of users permitted to use the system is limited to 10 during development and testing.</a:t>
            </a:r>
          </a:p>
          <a:p>
            <a:endParaRPr lang="en-US" dirty="0" smtClean="0"/>
          </a:p>
          <a:p>
            <a:r>
              <a:rPr lang="en-US" dirty="0" smtClean="0"/>
              <a:t>In the future we</a:t>
            </a:r>
            <a:r>
              <a:rPr lang="en-US" baseline="0" dirty="0" smtClean="0"/>
              <a:t> will s</a:t>
            </a:r>
            <a:r>
              <a:rPr lang="en-US" dirty="0" smtClean="0"/>
              <a:t>upport</a:t>
            </a:r>
            <a:r>
              <a:rPr lang="en-US" baseline="0" dirty="0" smtClean="0"/>
              <a:t> arbitrary databases: </a:t>
            </a:r>
            <a:r>
              <a:rPr lang="en-US" baseline="0" dirty="0" err="1" smtClean="0"/>
              <a:t>PostgreS</a:t>
            </a:r>
            <a:r>
              <a:rPr lang="en-US" baseline="0" dirty="0" smtClean="0"/>
              <a:t>, MySQL, </a:t>
            </a:r>
            <a:r>
              <a:rPr lang="en-US" baseline="0" dirty="0" err="1" smtClean="0"/>
              <a:t>MariaDB</a:t>
            </a:r>
            <a:r>
              <a:rPr lang="en-US" baseline="0" dirty="0" smtClean="0"/>
              <a:t>, …  </a:t>
            </a:r>
          </a:p>
          <a:p>
            <a:r>
              <a:rPr lang="en-US" baseline="0" dirty="0" smtClean="0"/>
              <a:t> </a:t>
            </a:r>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12</a:t>
            </a:fld>
            <a:endParaRPr lang="de-AT"/>
          </a:p>
        </p:txBody>
      </p:sp>
    </p:spTree>
    <p:extLst>
      <p:ext uri="{BB962C8B-B14F-4D97-AF65-F5344CB8AC3E}">
        <p14:creationId xmlns:p14="http://schemas.microsoft.com/office/powerpoint/2010/main" val="3218110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13</a:t>
            </a:fld>
            <a:endParaRPr lang="de-AT"/>
          </a:p>
        </p:txBody>
      </p:sp>
    </p:spTree>
    <p:extLst>
      <p:ext uri="{BB962C8B-B14F-4D97-AF65-F5344CB8AC3E}">
        <p14:creationId xmlns:p14="http://schemas.microsoft.com/office/powerpoint/2010/main" val="393493446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90860375-F79F-2548-A6FD-857B8D133FF5}"/>
              </a:ext>
            </a:extLst>
          </p:cNvPr>
          <p:cNvSpPr/>
          <p:nvPr userDrawn="1"/>
        </p:nvSpPr>
        <p:spPr>
          <a:xfrm>
            <a:off x="0" y="626400"/>
            <a:ext cx="12192000" cy="1411620"/>
          </a:xfrm>
          <a:prstGeom prst="rect">
            <a:avLst/>
          </a:prstGeom>
          <a:solidFill>
            <a:srgbClr val="FF5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le 1"/>
          <p:cNvSpPr>
            <a:spLocks noGrp="1"/>
          </p:cNvSpPr>
          <p:nvPr>
            <p:ph type="ctrTitle" hasCustomPrompt="1"/>
          </p:nvPr>
        </p:nvSpPr>
        <p:spPr>
          <a:xfrm>
            <a:off x="1876424" y="2348527"/>
            <a:ext cx="8791575" cy="1471942"/>
          </a:xfrm>
        </p:spPr>
        <p:txBody>
          <a:bodyPr anchor="b">
            <a:normAutofit/>
          </a:bodyPr>
          <a:lstStyle>
            <a:lvl1pPr algn="l">
              <a:defRPr sz="4000">
                <a:solidFill>
                  <a:srgbClr val="2F2D96"/>
                </a:solidFill>
                <a:latin typeface="AmsiPro-Regular ☞" panose="020B0A06020201010104" pitchFamily="34" charset="77"/>
                <a:ea typeface="Source Sans Pro" panose="020B0503030403020204" pitchFamily="34" charset="0"/>
              </a:defRPr>
            </a:lvl1pPr>
          </a:lstStyle>
          <a:p>
            <a:r>
              <a:rPr lang="de-DE" noProof="0"/>
              <a:t>TITEL HINZUFÜGEN</a:t>
            </a:r>
          </a:p>
        </p:txBody>
      </p:sp>
      <p:sp>
        <p:nvSpPr>
          <p:cNvPr id="3" name="Subtitle 2"/>
          <p:cNvSpPr>
            <a:spLocks noGrp="1"/>
          </p:cNvSpPr>
          <p:nvPr>
            <p:ph type="subTitle" idx="1" hasCustomPrompt="1"/>
          </p:nvPr>
        </p:nvSpPr>
        <p:spPr>
          <a:xfrm>
            <a:off x="1876424" y="3972870"/>
            <a:ext cx="8791575" cy="842318"/>
          </a:xfrm>
          <a:prstGeom prst="rect">
            <a:avLst/>
          </a:prstGeom>
        </p:spPr>
        <p:txBody>
          <a:bodyPr>
            <a:normAutofit/>
          </a:bodyPr>
          <a:lstStyle>
            <a:lvl1pPr marL="0" indent="0" algn="l">
              <a:buNone/>
              <a:defRPr sz="2000" cap="all" baseline="0">
                <a:solidFill>
                  <a:srgbClr val="2F2D96"/>
                </a:solidFill>
                <a:latin typeface="AmsiPro-Regular ☞" panose="020B0A06020201010104" pitchFamily="34" charset="77"/>
                <a:ea typeface="Source Sans Pro"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a:t>UNTERTITEL HINZUFÜGEN</a:t>
            </a:r>
          </a:p>
        </p:txBody>
      </p:sp>
      <p:pic>
        <p:nvPicPr>
          <p:cNvPr id="8" name="Picture 7">
            <a:extLst>
              <a:ext uri="{FF2B5EF4-FFF2-40B4-BE49-F238E27FC236}">
                <a16:creationId xmlns:a16="http://schemas.microsoft.com/office/drawing/2014/main" id="{F474CE05-B5C2-5641-9842-C0A12BC00BF8}"/>
              </a:ext>
            </a:extLst>
          </p:cNvPr>
          <p:cNvPicPr>
            <a:picLocks noChangeAspect="1"/>
          </p:cNvPicPr>
          <p:nvPr userDrawn="1"/>
        </p:nvPicPr>
        <p:blipFill>
          <a:blip r:embed="rId2"/>
          <a:stretch>
            <a:fillRect/>
          </a:stretch>
        </p:blipFill>
        <p:spPr>
          <a:xfrm>
            <a:off x="9851474" y="135359"/>
            <a:ext cx="2099228" cy="361068"/>
          </a:xfrm>
          <a:prstGeom prst="rect">
            <a:avLst/>
          </a:prstGeom>
        </p:spPr>
      </p:pic>
      <p:sp>
        <p:nvSpPr>
          <p:cNvPr id="4" name="TextBox 3">
            <a:extLst>
              <a:ext uri="{FF2B5EF4-FFF2-40B4-BE49-F238E27FC236}">
                <a16:creationId xmlns:a16="http://schemas.microsoft.com/office/drawing/2014/main" id="{C498571B-8FB3-5D4C-A75A-F24AEB3FEFB7}"/>
              </a:ext>
            </a:extLst>
          </p:cNvPr>
          <p:cNvSpPr txBox="1"/>
          <p:nvPr userDrawn="1"/>
        </p:nvSpPr>
        <p:spPr>
          <a:xfrm>
            <a:off x="3512634" y="4393580"/>
            <a:ext cx="184731" cy="369332"/>
          </a:xfrm>
          <a:prstGeom prst="rect">
            <a:avLst/>
          </a:prstGeom>
          <a:noFill/>
        </p:spPr>
        <p:txBody>
          <a:bodyPr wrap="none" rtlCol="0">
            <a:spAutoFit/>
          </a:bodyPr>
          <a:lstStyle/>
          <a:p>
            <a:endParaRPr lang="de-AT"/>
          </a:p>
        </p:txBody>
      </p:sp>
      <p:pic>
        <p:nvPicPr>
          <p:cNvPr id="6" name="Grafik 5" descr="Ein Bild, das Zeichnung, Teller enthält.&#10;&#10;Automatisch generierte Beschreibung">
            <a:extLst>
              <a:ext uri="{FF2B5EF4-FFF2-40B4-BE49-F238E27FC236}">
                <a16:creationId xmlns:a16="http://schemas.microsoft.com/office/drawing/2014/main" id="{739B4947-EE84-4256-8DEC-AA6414CADF89}"/>
              </a:ext>
            </a:extLst>
          </p:cNvPr>
          <p:cNvPicPr>
            <a:picLocks noChangeAspect="1"/>
          </p:cNvPicPr>
          <p:nvPr userDrawn="1"/>
        </p:nvPicPr>
        <p:blipFill>
          <a:blip r:embed="rId3"/>
          <a:stretch>
            <a:fillRect/>
          </a:stretch>
        </p:blipFill>
        <p:spPr>
          <a:xfrm>
            <a:off x="115368" y="626400"/>
            <a:ext cx="4553613" cy="1411620"/>
          </a:xfrm>
          <a:prstGeom prst="rect">
            <a:avLst/>
          </a:prstGeom>
        </p:spPr>
      </p:pic>
      <p:grpSp>
        <p:nvGrpSpPr>
          <p:cNvPr id="18" name="Google Shape;110;p16">
            <a:extLst>
              <a:ext uri="{FF2B5EF4-FFF2-40B4-BE49-F238E27FC236}">
                <a16:creationId xmlns:a16="http://schemas.microsoft.com/office/drawing/2014/main" id="{404CB677-7670-403A-9151-FBD15D0AE75C}"/>
              </a:ext>
            </a:extLst>
          </p:cNvPr>
          <p:cNvGrpSpPr/>
          <p:nvPr userDrawn="1"/>
        </p:nvGrpSpPr>
        <p:grpSpPr>
          <a:xfrm>
            <a:off x="2430692" y="5108803"/>
            <a:ext cx="7603866" cy="1428004"/>
            <a:chOff x="1854709" y="3583334"/>
            <a:chExt cx="4758862" cy="975710"/>
          </a:xfrm>
        </p:grpSpPr>
        <p:pic>
          <p:nvPicPr>
            <p:cNvPr id="19" name="Google Shape;111;p16">
              <a:extLst>
                <a:ext uri="{FF2B5EF4-FFF2-40B4-BE49-F238E27FC236}">
                  <a16:creationId xmlns:a16="http://schemas.microsoft.com/office/drawing/2014/main" id="{1DD57A59-EF07-4E52-B218-8E3EEFF0C475}"/>
                </a:ext>
              </a:extLst>
            </p:cNvPr>
            <p:cNvPicPr preferRelativeResize="0"/>
            <p:nvPr/>
          </p:nvPicPr>
          <p:blipFill rotWithShape="1">
            <a:blip r:embed="rId4">
              <a:alphaModFix/>
            </a:blip>
            <a:srcRect/>
            <a:stretch/>
          </p:blipFill>
          <p:spPr>
            <a:xfrm>
              <a:off x="4830724" y="4242492"/>
              <a:ext cx="1782847" cy="184261"/>
            </a:xfrm>
            <a:prstGeom prst="rect">
              <a:avLst/>
            </a:prstGeom>
            <a:noFill/>
            <a:ln>
              <a:noFill/>
            </a:ln>
          </p:spPr>
        </p:pic>
        <p:pic>
          <p:nvPicPr>
            <p:cNvPr id="20" name="Google Shape;112;p16">
              <a:extLst>
                <a:ext uri="{FF2B5EF4-FFF2-40B4-BE49-F238E27FC236}">
                  <a16:creationId xmlns:a16="http://schemas.microsoft.com/office/drawing/2014/main" id="{0E4AB658-8AF9-4CBC-BC3A-7ED904304617}"/>
                </a:ext>
              </a:extLst>
            </p:cNvPr>
            <p:cNvPicPr preferRelativeResize="0"/>
            <p:nvPr/>
          </p:nvPicPr>
          <p:blipFill rotWithShape="1">
            <a:blip r:embed="rId5">
              <a:alphaModFix/>
            </a:blip>
            <a:srcRect/>
            <a:stretch/>
          </p:blipFill>
          <p:spPr>
            <a:xfrm>
              <a:off x="3621080" y="4093723"/>
              <a:ext cx="678100" cy="465321"/>
            </a:xfrm>
            <a:prstGeom prst="rect">
              <a:avLst/>
            </a:prstGeom>
            <a:noFill/>
            <a:ln>
              <a:noFill/>
            </a:ln>
          </p:spPr>
        </p:pic>
        <p:pic>
          <p:nvPicPr>
            <p:cNvPr id="21" name="Google Shape;113;p16">
              <a:extLst>
                <a:ext uri="{FF2B5EF4-FFF2-40B4-BE49-F238E27FC236}">
                  <a16:creationId xmlns:a16="http://schemas.microsoft.com/office/drawing/2014/main" id="{AA1CA7A1-77D0-4848-A34D-3A0C3EDF9D1C}"/>
                </a:ext>
              </a:extLst>
            </p:cNvPr>
            <p:cNvPicPr preferRelativeResize="0"/>
            <p:nvPr/>
          </p:nvPicPr>
          <p:blipFill rotWithShape="1">
            <a:blip r:embed="rId6">
              <a:alphaModFix/>
            </a:blip>
            <a:srcRect/>
            <a:stretch/>
          </p:blipFill>
          <p:spPr>
            <a:xfrm>
              <a:off x="1854709" y="4224041"/>
              <a:ext cx="1021209" cy="265681"/>
            </a:xfrm>
            <a:prstGeom prst="rect">
              <a:avLst/>
            </a:prstGeom>
            <a:noFill/>
            <a:ln>
              <a:noFill/>
            </a:ln>
          </p:spPr>
        </p:pic>
        <p:pic>
          <p:nvPicPr>
            <p:cNvPr id="22" name="Google Shape;114;p16">
              <a:extLst>
                <a:ext uri="{FF2B5EF4-FFF2-40B4-BE49-F238E27FC236}">
                  <a16:creationId xmlns:a16="http://schemas.microsoft.com/office/drawing/2014/main" id="{47E51E7E-C0C5-4C54-BE1D-C7F92AE04E5D}"/>
                </a:ext>
              </a:extLst>
            </p:cNvPr>
            <p:cNvPicPr preferRelativeResize="0"/>
            <p:nvPr/>
          </p:nvPicPr>
          <p:blipFill rotWithShape="1">
            <a:blip r:embed="rId7">
              <a:alphaModFix/>
            </a:blip>
            <a:srcRect/>
            <a:stretch/>
          </p:blipFill>
          <p:spPr>
            <a:xfrm>
              <a:off x="4991192" y="3583334"/>
              <a:ext cx="1218782" cy="337935"/>
            </a:xfrm>
            <a:prstGeom prst="rect">
              <a:avLst/>
            </a:prstGeom>
            <a:noFill/>
            <a:ln>
              <a:noFill/>
            </a:ln>
          </p:spPr>
        </p:pic>
      </p:grpSp>
      <p:pic>
        <p:nvPicPr>
          <p:cNvPr id="7" name="Google Shape;28;p2" descr="Logo TU Graz">
            <a:extLst>
              <a:ext uri="{FF2B5EF4-FFF2-40B4-BE49-F238E27FC236}">
                <a16:creationId xmlns:a16="http://schemas.microsoft.com/office/drawing/2014/main" id="{85DAB73D-532F-4C47-B5F7-60E62DE52BAC}"/>
              </a:ext>
            </a:extLst>
          </p:cNvPr>
          <p:cNvPicPr preferRelativeResize="0"/>
          <p:nvPr userDrawn="1"/>
        </p:nvPicPr>
        <p:blipFill rotWithShape="1">
          <a:blip r:embed="rId8">
            <a:alphaModFix/>
          </a:blip>
          <a:srcRect l="-499" t="-1250" r="-497" b="-1250"/>
          <a:stretch/>
        </p:blipFill>
        <p:spPr>
          <a:xfrm>
            <a:off x="2354711" y="5005163"/>
            <a:ext cx="1853834" cy="754521"/>
          </a:xfrm>
          <a:prstGeom prst="rect">
            <a:avLst/>
          </a:prstGeom>
          <a:noFill/>
          <a:ln>
            <a:noFill/>
          </a:ln>
        </p:spPr>
      </p:pic>
      <p:pic>
        <p:nvPicPr>
          <p:cNvPr id="10" name="Google Shape;115;p16">
            <a:extLst>
              <a:ext uri="{FF2B5EF4-FFF2-40B4-BE49-F238E27FC236}">
                <a16:creationId xmlns:a16="http://schemas.microsoft.com/office/drawing/2014/main" id="{B47DE888-B48D-4C16-9FBC-48534FA74A63}"/>
              </a:ext>
            </a:extLst>
          </p:cNvPr>
          <p:cNvPicPr preferRelativeResize="0"/>
          <p:nvPr userDrawn="1"/>
        </p:nvPicPr>
        <p:blipFill rotWithShape="1">
          <a:blip r:embed="rId9">
            <a:alphaModFix/>
          </a:blip>
          <a:srcRect/>
          <a:stretch/>
        </p:blipFill>
        <p:spPr>
          <a:xfrm>
            <a:off x="5005094" y="5107574"/>
            <a:ext cx="1719800" cy="596661"/>
          </a:xfrm>
          <a:prstGeom prst="rect">
            <a:avLst/>
          </a:prstGeom>
          <a:noFill/>
          <a:ln>
            <a:noFill/>
          </a:ln>
        </p:spPr>
      </p:pic>
    </p:spTree>
    <p:extLst>
      <p:ext uri="{BB962C8B-B14F-4D97-AF65-F5344CB8AC3E}">
        <p14:creationId xmlns:p14="http://schemas.microsoft.com/office/powerpoint/2010/main" val="9432742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de-DE" dirty="0"/>
              <a:t>Mastertitelformat bearbeiten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de-DE" dirty="0"/>
              <a:t>Bild durch Klicken auf Symbol hinzufügen</a:t>
            </a:r>
            <a:endParaRPr lang="en-US" dirty="0"/>
          </a:p>
        </p:txBody>
      </p:sp>
      <p:sp>
        <p:nvSpPr>
          <p:cNvPr id="4" name="Text Placeholder 3"/>
          <p:cNvSpPr>
            <a:spLocks noGrp="1"/>
          </p:cNvSpPr>
          <p:nvPr>
            <p:ph type="body" sz="half" idx="2"/>
          </p:nvPr>
        </p:nvSpPr>
        <p:spPr>
          <a:xfrm>
            <a:off x="1141364" y="5124020"/>
            <a:ext cx="9910859" cy="682472"/>
          </a:xfrm>
          <a:prstGeom prst="rect">
            <a:avLst/>
          </a:prstGeo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9517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de-DE" dirty="0"/>
              <a:t>Mastertitelformat bearbeiten</a:t>
            </a:r>
            <a:endParaRPr lang="en-US" dirty="0"/>
          </a:p>
        </p:txBody>
      </p:sp>
      <p:sp>
        <p:nvSpPr>
          <p:cNvPr id="4" name="Text Placeholder 3"/>
          <p:cNvSpPr>
            <a:spLocks noGrp="1"/>
          </p:cNvSpPr>
          <p:nvPr>
            <p:ph type="body" sz="half" idx="2"/>
          </p:nvPr>
        </p:nvSpPr>
        <p:spPr>
          <a:xfrm>
            <a:off x="1141410" y="4419599"/>
            <a:ext cx="9904459" cy="1371599"/>
          </a:xfrm>
          <a:prstGeom prst="rect">
            <a:avLst/>
          </a:prstGeo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3262175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de-DE" dirty="0"/>
              <a:t>Mastertitelformat bearbeiten</a:t>
            </a:r>
            <a:endParaRPr lang="en-US" dirty="0"/>
          </a:p>
        </p:txBody>
      </p:sp>
      <p:sp>
        <p:nvSpPr>
          <p:cNvPr id="12" name="Text Placeholder 3"/>
          <p:cNvSpPr>
            <a:spLocks noGrp="1"/>
          </p:cNvSpPr>
          <p:nvPr>
            <p:ph type="body" sz="half" idx="13"/>
          </p:nvPr>
        </p:nvSpPr>
        <p:spPr>
          <a:xfrm>
            <a:off x="1720644" y="3365557"/>
            <a:ext cx="8752299" cy="548968"/>
          </a:xfrm>
          <a:prstGeom prst="rect">
            <a:avLst/>
          </a:prstGeo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4" name="Text Placeholder 3"/>
          <p:cNvSpPr>
            <a:spLocks noGrp="1"/>
          </p:cNvSpPr>
          <p:nvPr>
            <p:ph type="body" sz="half" idx="2"/>
          </p:nvPr>
        </p:nvSpPr>
        <p:spPr>
          <a:xfrm>
            <a:off x="1141411" y="4309919"/>
            <a:ext cx="9906002" cy="1489496"/>
          </a:xfrm>
          <a:prstGeom prst="rect">
            <a:avLst/>
          </a:prstGeo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64136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de-DE" dirty="0"/>
              <a:t>Mastertitelformat bearbeiten</a:t>
            </a:r>
            <a:endParaRPr lang="en-US" dirty="0"/>
          </a:p>
        </p:txBody>
      </p:sp>
      <p:sp>
        <p:nvSpPr>
          <p:cNvPr id="4" name="Text Placeholder 3"/>
          <p:cNvSpPr>
            <a:spLocks noGrp="1"/>
          </p:cNvSpPr>
          <p:nvPr>
            <p:ph type="body" sz="half" idx="2"/>
          </p:nvPr>
        </p:nvSpPr>
        <p:spPr>
          <a:xfrm>
            <a:off x="1141364" y="4657655"/>
            <a:ext cx="9904505" cy="1140644"/>
          </a:xfrm>
          <a:prstGeom prst="rect">
            <a:avLst/>
          </a:prstGeo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13075671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de-DE" dirty="0"/>
              <a:t>Mastertitelformat bearbeiten</a:t>
            </a:r>
            <a:endParaRPr lang="en-US" dirty="0"/>
          </a:p>
        </p:txBody>
      </p:sp>
      <p:sp>
        <p:nvSpPr>
          <p:cNvPr id="7" name="Text Placeholder 2"/>
          <p:cNvSpPr>
            <a:spLocks noGrp="1"/>
          </p:cNvSpPr>
          <p:nvPr>
            <p:ph type="body" idx="1"/>
          </p:nvPr>
        </p:nvSpPr>
        <p:spPr>
          <a:xfrm>
            <a:off x="1141410" y="2674463"/>
            <a:ext cx="3196899"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8" name="Text Placeholder 3"/>
          <p:cNvSpPr>
            <a:spLocks noGrp="1"/>
          </p:cNvSpPr>
          <p:nvPr>
            <p:ph type="body" sz="half" idx="15"/>
          </p:nvPr>
        </p:nvSpPr>
        <p:spPr>
          <a:xfrm>
            <a:off x="1127918" y="3360263"/>
            <a:ext cx="3208735"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9" name="Text Placeholder 4"/>
          <p:cNvSpPr>
            <a:spLocks noGrp="1"/>
          </p:cNvSpPr>
          <p:nvPr>
            <p:ph type="body" sz="quarter" idx="3"/>
          </p:nvPr>
        </p:nvSpPr>
        <p:spPr>
          <a:xfrm>
            <a:off x="4514766" y="2677635"/>
            <a:ext cx="3184385"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10" name="Text Placeholder 3"/>
          <p:cNvSpPr>
            <a:spLocks noGrp="1"/>
          </p:cNvSpPr>
          <p:nvPr>
            <p:ph type="body" sz="half" idx="16"/>
          </p:nvPr>
        </p:nvSpPr>
        <p:spPr>
          <a:xfrm>
            <a:off x="4504213" y="3363435"/>
            <a:ext cx="3195830"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11" name="Text Placeholder 4"/>
          <p:cNvSpPr>
            <a:spLocks noGrp="1"/>
          </p:cNvSpPr>
          <p:nvPr>
            <p:ph type="body" sz="quarter" idx="13"/>
          </p:nvPr>
        </p:nvSpPr>
        <p:spPr>
          <a:xfrm>
            <a:off x="7852442" y="2674463"/>
            <a:ext cx="3194968"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12" name="Text Placeholder 3"/>
          <p:cNvSpPr>
            <a:spLocks noGrp="1"/>
          </p:cNvSpPr>
          <p:nvPr>
            <p:ph type="body" sz="half" idx="17"/>
          </p:nvPr>
        </p:nvSpPr>
        <p:spPr>
          <a:xfrm>
            <a:off x="7852442" y="3360263"/>
            <a:ext cx="3194968"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3070186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de-DE" dirty="0"/>
              <a:t>Mastertitelformat bearbeiten</a:t>
            </a:r>
            <a:endParaRPr lang="en-US" dirty="0"/>
          </a:p>
        </p:txBody>
      </p:sp>
      <p:sp>
        <p:nvSpPr>
          <p:cNvPr id="19" name="Text Placeholder 2"/>
          <p:cNvSpPr>
            <a:spLocks noGrp="1"/>
          </p:cNvSpPr>
          <p:nvPr>
            <p:ph type="body" idx="1"/>
          </p:nvPr>
        </p:nvSpPr>
        <p:spPr>
          <a:xfrm>
            <a:off x="1141413" y="4404596"/>
            <a:ext cx="3195240"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1" name="Text Placeholder 3"/>
          <p:cNvSpPr>
            <a:spLocks noGrp="1"/>
          </p:cNvSpPr>
          <p:nvPr>
            <p:ph type="body" sz="half" idx="18"/>
          </p:nvPr>
        </p:nvSpPr>
        <p:spPr>
          <a:xfrm>
            <a:off x="1141413" y="4980858"/>
            <a:ext cx="3195240" cy="817843"/>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22" name="Text Placeholder 4"/>
          <p:cNvSpPr>
            <a:spLocks noGrp="1"/>
          </p:cNvSpPr>
          <p:nvPr>
            <p:ph type="body" sz="quarter" idx="3"/>
          </p:nvPr>
        </p:nvSpPr>
        <p:spPr>
          <a:xfrm>
            <a:off x="4489053" y="4404596"/>
            <a:ext cx="3200400"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4" name="Text Placeholder 3"/>
          <p:cNvSpPr>
            <a:spLocks noGrp="1"/>
          </p:cNvSpPr>
          <p:nvPr>
            <p:ph type="body" sz="half" idx="19"/>
          </p:nvPr>
        </p:nvSpPr>
        <p:spPr>
          <a:xfrm>
            <a:off x="4487593" y="4980857"/>
            <a:ext cx="3200400" cy="810342"/>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25" name="Text Placeholder 4"/>
          <p:cNvSpPr>
            <a:spLocks noGrp="1"/>
          </p:cNvSpPr>
          <p:nvPr>
            <p:ph type="body" sz="quarter" idx="13"/>
          </p:nvPr>
        </p:nvSpPr>
        <p:spPr>
          <a:xfrm>
            <a:off x="7852567" y="4404595"/>
            <a:ext cx="3190741"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7" name="Text Placeholder 3"/>
          <p:cNvSpPr>
            <a:spLocks noGrp="1"/>
          </p:cNvSpPr>
          <p:nvPr>
            <p:ph type="body" sz="half" idx="20"/>
          </p:nvPr>
        </p:nvSpPr>
        <p:spPr>
          <a:xfrm>
            <a:off x="7852442" y="4980854"/>
            <a:ext cx="3194968" cy="810345"/>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250696120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Vertical Text Placeholder 2"/>
          <p:cNvSpPr>
            <a:spLocks noGrp="1"/>
          </p:cNvSpPr>
          <p:nvPr>
            <p:ph type="body" orient="vert" idx="1"/>
          </p:nvPr>
        </p:nvSpPr>
        <p:spPr>
          <a:xfrm>
            <a:off x="1141412" y="2249487"/>
            <a:ext cx="9905999" cy="3541714"/>
          </a:xfrm>
          <a:prstGeom prst="rect">
            <a:avLst/>
          </a:prstGeom>
        </p:spPr>
        <p:txBody>
          <a:bodyPr vert="eaVert" anchor="t"/>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56266599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de-DE" dirty="0"/>
              <a:t>Mastertitelformat bearbeiten</a:t>
            </a:r>
            <a:endParaRPr lang="en-US" dirty="0"/>
          </a:p>
        </p:txBody>
      </p:sp>
      <p:sp>
        <p:nvSpPr>
          <p:cNvPr id="3" name="Vertical Text Placeholder 2"/>
          <p:cNvSpPr>
            <a:spLocks noGrp="1"/>
          </p:cNvSpPr>
          <p:nvPr>
            <p:ph type="body" orient="vert" idx="1"/>
          </p:nvPr>
        </p:nvSpPr>
        <p:spPr>
          <a:xfrm>
            <a:off x="1141410" y="609599"/>
            <a:ext cx="7748590" cy="5181601"/>
          </a:xfrm>
          <a:prstGeom prst="rect">
            <a:avLst/>
          </a:prstGeom>
        </p:spPr>
        <p:txBody>
          <a:bodyPr vert="eaVert"/>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59862620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Content Placeholder 2"/>
          <p:cNvSpPr>
            <a:spLocks noGrp="1"/>
          </p:cNvSpPr>
          <p:nvPr>
            <p:ph idx="1"/>
          </p:nvPr>
        </p:nvSpPr>
        <p:spPr>
          <a:xfrm>
            <a:off x="1141412" y="2249487"/>
            <a:ext cx="9905999"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87454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de-DE" dirty="0"/>
              <a:t>Mastertitelformat bearbeiten</a:t>
            </a:r>
            <a:endParaRPr lang="en-US" dirty="0"/>
          </a:p>
        </p:txBody>
      </p:sp>
      <p:sp>
        <p:nvSpPr>
          <p:cNvPr id="3" name="Text Placeholder 2"/>
          <p:cNvSpPr>
            <a:spLocks noGrp="1"/>
          </p:cNvSpPr>
          <p:nvPr>
            <p:ph type="body" idx="1"/>
          </p:nvPr>
        </p:nvSpPr>
        <p:spPr>
          <a:xfrm>
            <a:off x="1141411" y="4424362"/>
            <a:ext cx="9906000" cy="1374776"/>
          </a:xfrm>
          <a:prstGeom prst="rect">
            <a:avLst/>
          </a:prstGeo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Tree>
    <p:extLst>
      <p:ext uri="{BB962C8B-B14F-4D97-AF65-F5344CB8AC3E}">
        <p14:creationId xmlns:p14="http://schemas.microsoft.com/office/powerpoint/2010/main" val="843663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Content Placeholder 2"/>
          <p:cNvSpPr>
            <a:spLocks noGrp="1"/>
          </p:cNvSpPr>
          <p:nvPr>
            <p:ph sz="half" idx="1"/>
          </p:nvPr>
        </p:nvSpPr>
        <p:spPr>
          <a:xfrm>
            <a:off x="1141410" y="2249486"/>
            <a:ext cx="4878389"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Content Placeholder 3"/>
          <p:cNvSpPr>
            <a:spLocks noGrp="1"/>
          </p:cNvSpPr>
          <p:nvPr>
            <p:ph sz="half" idx="2"/>
          </p:nvPr>
        </p:nvSpPr>
        <p:spPr>
          <a:xfrm>
            <a:off x="6172200" y="2249486"/>
            <a:ext cx="4875211"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05449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de-DE" dirty="0"/>
              <a:t>Mastertitelformat bearbeiten</a:t>
            </a:r>
            <a:endParaRPr lang="en-US" dirty="0"/>
          </a:p>
        </p:txBody>
      </p:sp>
      <p:sp>
        <p:nvSpPr>
          <p:cNvPr id="3" name="Text Placeholder 2"/>
          <p:cNvSpPr>
            <a:spLocks noGrp="1"/>
          </p:cNvSpPr>
          <p:nvPr>
            <p:ph type="body" idx="1"/>
          </p:nvPr>
        </p:nvSpPr>
        <p:spPr>
          <a:xfrm>
            <a:off x="1370019" y="2249486"/>
            <a:ext cx="4649783" cy="823912"/>
          </a:xfrm>
          <a:prstGeom prst="rect">
            <a:avLst/>
          </a:prstGeo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4" name="Content Placeholder 3"/>
          <p:cNvSpPr>
            <a:spLocks noGrp="1"/>
          </p:cNvSpPr>
          <p:nvPr>
            <p:ph sz="half" idx="2"/>
          </p:nvPr>
        </p:nvSpPr>
        <p:spPr>
          <a:xfrm>
            <a:off x="1141410" y="3073397"/>
            <a:ext cx="4878391" cy="2717801"/>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Text Placeholder 4"/>
          <p:cNvSpPr>
            <a:spLocks noGrp="1"/>
          </p:cNvSpPr>
          <p:nvPr>
            <p:ph type="body" sz="quarter" idx="3"/>
          </p:nvPr>
        </p:nvSpPr>
        <p:spPr>
          <a:xfrm>
            <a:off x="6400808" y="2249485"/>
            <a:ext cx="4646602" cy="823912"/>
          </a:xfrm>
          <a:prstGeom prst="rect">
            <a:avLst/>
          </a:prstGeo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6" name="Content Placeholder 5"/>
          <p:cNvSpPr>
            <a:spLocks noGrp="1"/>
          </p:cNvSpPr>
          <p:nvPr>
            <p:ph sz="quarter" idx="4"/>
          </p:nvPr>
        </p:nvSpPr>
        <p:spPr>
          <a:xfrm>
            <a:off x="6172200" y="3073397"/>
            <a:ext cx="4875210" cy="2717801"/>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308692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Tree>
    <p:extLst>
      <p:ext uri="{BB962C8B-B14F-4D97-AF65-F5344CB8AC3E}">
        <p14:creationId xmlns:p14="http://schemas.microsoft.com/office/powerpoint/2010/main" val="2556959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1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de-DE" dirty="0"/>
              <a:t>Mastertitelformat bearbeiten</a:t>
            </a:r>
            <a:endParaRPr lang="en-US" dirty="0"/>
          </a:p>
        </p:txBody>
      </p:sp>
      <p:sp>
        <p:nvSpPr>
          <p:cNvPr id="3" name="Content Placeholder 2"/>
          <p:cNvSpPr>
            <a:spLocks noGrp="1"/>
          </p:cNvSpPr>
          <p:nvPr>
            <p:ph idx="1"/>
          </p:nvPr>
        </p:nvSpPr>
        <p:spPr>
          <a:xfrm>
            <a:off x="5156200" y="592666"/>
            <a:ext cx="5891209" cy="5198534"/>
          </a:xfrm>
          <a:prstGeom prst="rect">
            <a:avLst/>
          </a:prstGeom>
        </p:spPr>
        <p:txBody>
          <a:bodyPr anchor="ct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1146705" y="2249486"/>
            <a:ext cx="3856037" cy="354171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140916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de-DE" dirty="0"/>
              <a:t>Mastertitelformat bearbeiten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141410" y="2249486"/>
            <a:ext cx="5934511" cy="354171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2380643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A2075CD-AA2B-0249-8C52-05389E0562DB}"/>
              </a:ext>
            </a:extLst>
          </p:cNvPr>
          <p:cNvSpPr/>
          <p:nvPr userDrawn="1"/>
        </p:nvSpPr>
        <p:spPr>
          <a:xfrm>
            <a:off x="9448800" y="190437"/>
            <a:ext cx="2743200" cy="551364"/>
          </a:xfrm>
          <a:prstGeom prst="rect">
            <a:avLst/>
          </a:prstGeom>
          <a:solidFill>
            <a:srgbClr val="FF5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de-AT" noProof="0"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AT" noProof="0"/>
          </a:p>
        </p:txBody>
      </p:sp>
      <p:sp>
        <p:nvSpPr>
          <p:cNvPr id="15" name="Textfeld 14">
            <a:extLst>
              <a:ext uri="{FF2B5EF4-FFF2-40B4-BE49-F238E27FC236}">
                <a16:creationId xmlns:a16="http://schemas.microsoft.com/office/drawing/2014/main" id="{16E06CF4-0D0D-C34E-BBEF-C216FA32466B}"/>
              </a:ext>
            </a:extLst>
          </p:cNvPr>
          <p:cNvSpPr txBox="1"/>
          <p:nvPr userDrawn="1"/>
        </p:nvSpPr>
        <p:spPr>
          <a:xfrm>
            <a:off x="11281416" y="6400353"/>
            <a:ext cx="777240" cy="276999"/>
          </a:xfrm>
          <a:prstGeom prst="rect">
            <a:avLst/>
          </a:prstGeom>
          <a:noFill/>
        </p:spPr>
        <p:txBody>
          <a:bodyPr wrap="square" rtlCol="0">
            <a:spAutoFit/>
          </a:bodyPr>
          <a:lstStyle/>
          <a:p>
            <a:r>
              <a:rPr lang="de-DE" sz="1200" dirty="0">
                <a:solidFill>
                  <a:srgbClr val="2F2D96"/>
                </a:solidFill>
                <a:latin typeface="Source Sans Pro" panose="020B0503030403020204" pitchFamily="34" charset="0"/>
                <a:ea typeface="Source Sans Pro" panose="020B0503030403020204" pitchFamily="34" charset="0"/>
              </a:rPr>
              <a:t> </a:t>
            </a:r>
            <a:fld id="{6B2DF41E-7784-374A-8D9E-D85D7DC09526}" type="slidenum">
              <a:rPr lang="de-DE" sz="1200">
                <a:solidFill>
                  <a:srgbClr val="2F2D96"/>
                </a:solidFill>
                <a:latin typeface="Source Sans Pro" panose="020B0503030403020204" pitchFamily="34" charset="0"/>
                <a:ea typeface="Source Sans Pro" panose="020B0503030403020204" pitchFamily="34" charset="0"/>
              </a:rPr>
              <a:t>‹Nr.›</a:t>
            </a:fld>
            <a:endParaRPr lang="de-DE" sz="1200" dirty="0">
              <a:solidFill>
                <a:srgbClr val="2F2D96"/>
              </a:solidFill>
              <a:latin typeface="Source Sans Pro" panose="020B0503030403020204" pitchFamily="34" charset="0"/>
              <a:ea typeface="Source Sans Pro" panose="020B0503030403020204" pitchFamily="34" charset="0"/>
            </a:endParaRPr>
          </a:p>
        </p:txBody>
      </p:sp>
      <p:pic>
        <p:nvPicPr>
          <p:cNvPr id="9" name="Grafik 8" descr="Ein Bild, das Zeichnung, Teller enthält.&#10;&#10;Automatisch generierte Beschreibung">
            <a:extLst>
              <a:ext uri="{FF2B5EF4-FFF2-40B4-BE49-F238E27FC236}">
                <a16:creationId xmlns:a16="http://schemas.microsoft.com/office/drawing/2014/main" id="{B419B184-0388-4FE9-AE60-9E2B32D1976B}"/>
              </a:ext>
            </a:extLst>
          </p:cNvPr>
          <p:cNvPicPr>
            <a:picLocks noChangeAspect="1"/>
          </p:cNvPicPr>
          <p:nvPr userDrawn="1"/>
        </p:nvPicPr>
        <p:blipFill>
          <a:blip r:embed="rId19"/>
          <a:stretch>
            <a:fillRect/>
          </a:stretch>
        </p:blipFill>
        <p:spPr>
          <a:xfrm>
            <a:off x="9448800" y="190437"/>
            <a:ext cx="1740131" cy="539441"/>
          </a:xfrm>
          <a:prstGeom prst="rect">
            <a:avLst/>
          </a:prstGeom>
        </p:spPr>
      </p:pic>
    </p:spTree>
    <p:extLst>
      <p:ext uri="{BB962C8B-B14F-4D97-AF65-F5344CB8AC3E}">
        <p14:creationId xmlns:p14="http://schemas.microsoft.com/office/powerpoint/2010/main" val="84328813"/>
      </p:ext>
    </p:extLst>
  </p:cSld>
  <p:clrMap bg1="lt1" tx1="dk1" bg2="lt2" tx2="dk2" accent1="accent1" accent2="accent2" accent3="accent3" accent4="accent4" accent5="accent5" accent6="accent6" hlink="hlink" folHlink="folHlink"/>
  <p:sldLayoutIdLst>
    <p:sldLayoutId id="2147484282" r:id="rId1"/>
    <p:sldLayoutId id="2147484283" r:id="rId2"/>
    <p:sldLayoutId id="2147484284" r:id="rId3"/>
    <p:sldLayoutId id="2147484285" r:id="rId4"/>
    <p:sldLayoutId id="2147484286" r:id="rId5"/>
    <p:sldLayoutId id="2147484287" r:id="rId6"/>
    <p:sldLayoutId id="2147484288" r:id="rId7"/>
    <p:sldLayoutId id="2147484289" r:id="rId8"/>
    <p:sldLayoutId id="2147484290" r:id="rId9"/>
    <p:sldLayoutId id="2147484291" r:id="rId10"/>
    <p:sldLayoutId id="2147484292" r:id="rId11"/>
    <p:sldLayoutId id="2147484293" r:id="rId12"/>
    <p:sldLayoutId id="2147484294" r:id="rId13"/>
    <p:sldLayoutId id="2147484295" r:id="rId14"/>
    <p:sldLayoutId id="2147484296" r:id="rId15"/>
    <p:sldLayoutId id="2147484297" r:id="rId16"/>
    <p:sldLayoutId id="2147484298" r:id="rId17"/>
  </p:sldLayoutIdLst>
  <p:hf hdr="0" ftr="0"/>
  <p:txStyles>
    <p:titleStyle>
      <a:lvl1pPr algn="l" defTabSz="914400" rtl="0" eaLnBrk="1" latinLnBrk="0" hangingPunct="1">
        <a:lnSpc>
          <a:spcPct val="90000"/>
        </a:lnSpc>
        <a:spcBef>
          <a:spcPct val="0"/>
        </a:spcBef>
        <a:buNone/>
        <a:defRPr sz="3400" b="1" kern="1200" cap="all" baseline="0">
          <a:solidFill>
            <a:srgbClr val="2F2D96"/>
          </a:solidFill>
          <a:latin typeface="AmsiPro-Regular ☞" panose="020B0A06020201010104" pitchFamily="34" charset="77"/>
          <a:ea typeface="Source Sans Pro" panose="020B0503030403020204" pitchFamily="34" charset="0"/>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github.com/fair-data-austria/dbrepo" TargetMode="External"/><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2.png"/><Relationship Id="rId11" Type="http://schemas.openxmlformats.org/officeDocument/2006/relationships/image" Target="../media/image24.jpg"/><Relationship Id="rId5" Type="http://schemas.openxmlformats.org/officeDocument/2006/relationships/image" Target="../media/image13.png"/><Relationship Id="rId10" Type="http://schemas.openxmlformats.org/officeDocument/2006/relationships/image" Target="../media/image23.png"/><Relationship Id="rId4" Type="http://schemas.openxmlformats.org/officeDocument/2006/relationships/hyperlink" Target="mailto:fairdata_wp1@mlist.tugraz.at" TargetMode="External"/><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2.png"/><Relationship Id="rId4" Type="http://schemas.openxmlformats.org/officeDocument/2006/relationships/diagramLayout" Target="../diagrams/layout2.xml"/><Relationship Id="rId9"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p:cNvGraphicFramePr/>
          <p:nvPr>
            <p:extLst>
              <p:ext uri="{D42A27DB-BD31-4B8C-83A1-F6EECF244321}">
                <p14:modId xmlns:p14="http://schemas.microsoft.com/office/powerpoint/2010/main" val="2579017387"/>
              </p:ext>
            </p:extLst>
          </p:nvPr>
        </p:nvGraphicFramePr>
        <p:xfrm>
          <a:off x="1663700" y="584200"/>
          <a:ext cx="7061200" cy="1372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Untertitel 2">
            <a:extLst>
              <a:ext uri="{FF2B5EF4-FFF2-40B4-BE49-F238E27FC236}">
                <a16:creationId xmlns:a16="http://schemas.microsoft.com/office/drawing/2014/main" id="{C30B07BA-2123-4149-97E2-D79011B6C601}"/>
              </a:ext>
            </a:extLst>
          </p:cNvPr>
          <p:cNvSpPr>
            <a:spLocks noGrp="1"/>
          </p:cNvSpPr>
          <p:nvPr>
            <p:ph type="subTitle" idx="1"/>
          </p:nvPr>
        </p:nvSpPr>
        <p:spPr>
          <a:xfrm>
            <a:off x="1915427" y="4165600"/>
            <a:ext cx="9182501" cy="817652"/>
          </a:xfrm>
        </p:spPr>
        <p:txBody>
          <a:bodyPr>
            <a:noAutofit/>
          </a:bodyPr>
          <a:lstStyle/>
          <a:p>
            <a:pPr algn="ctr"/>
            <a:r>
              <a:rPr lang="de-DE" cap="none" dirty="0" smtClean="0">
                <a:latin typeface="Arial" panose="020B0604020202020204" pitchFamily="34" charset="0"/>
                <a:cs typeface="Arial" panose="020B0604020202020204" pitchFamily="34" charset="0"/>
              </a:rPr>
              <a:t>1st </a:t>
            </a:r>
            <a:r>
              <a:rPr lang="de-DE" cap="none" dirty="0" err="1" smtClean="0">
                <a:latin typeface="Arial" panose="020B0604020202020204" pitchFamily="34" charset="0"/>
                <a:cs typeface="Arial" panose="020B0604020202020204" pitchFamily="34" charset="0"/>
              </a:rPr>
              <a:t>of</a:t>
            </a:r>
            <a:r>
              <a:rPr lang="de-DE" cap="none" dirty="0" smtClean="0">
                <a:latin typeface="Arial" panose="020B0604020202020204" pitchFamily="34" charset="0"/>
                <a:cs typeface="Arial" panose="020B0604020202020204" pitchFamily="34" charset="0"/>
              </a:rPr>
              <a:t> </a:t>
            </a:r>
            <a:r>
              <a:rPr lang="de-DE" cap="none" dirty="0" err="1" smtClean="0">
                <a:latin typeface="Arial" panose="020B0604020202020204" pitchFamily="34" charset="0"/>
                <a:cs typeface="Arial" panose="020B0604020202020204" pitchFamily="34" charset="0"/>
              </a:rPr>
              <a:t>July</a:t>
            </a:r>
            <a:r>
              <a:rPr lang="de-DE" cap="none" dirty="0" smtClean="0">
                <a:latin typeface="Arial" panose="020B0604020202020204" pitchFamily="34" charset="0"/>
                <a:cs typeface="Arial" panose="020B0604020202020204" pitchFamily="34" charset="0"/>
              </a:rPr>
              <a:t> 2021</a:t>
            </a:r>
            <a:endParaRPr lang="de-DE" dirty="0">
              <a:solidFill>
                <a:srgbClr val="2F2D96"/>
              </a:solidFill>
              <a:latin typeface="Arial" panose="020B0604020202020204" pitchFamily="34" charset="0"/>
              <a:cs typeface="Arial" panose="020B0604020202020204" pitchFamily="34" charset="0"/>
            </a:endParaRPr>
          </a:p>
        </p:txBody>
      </p:sp>
      <p:sp>
        <p:nvSpPr>
          <p:cNvPr id="5" name="Titel 1"/>
          <p:cNvSpPr txBox="1">
            <a:spLocks/>
          </p:cNvSpPr>
          <p:nvPr/>
        </p:nvSpPr>
        <p:spPr>
          <a:xfrm>
            <a:off x="1915427" y="2350140"/>
            <a:ext cx="8941484" cy="156146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40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pPr algn="ctr"/>
            <a:r>
              <a:rPr lang="de-AT" dirty="0" smtClean="0">
                <a:latin typeface="Arial" panose="020B0604020202020204" pitchFamily="34" charset="0"/>
                <a:cs typeface="Arial" panose="020B0604020202020204" pitchFamily="34" charset="0"/>
              </a:rPr>
              <a:t>FDA-</a:t>
            </a:r>
            <a:r>
              <a:rPr lang="de-AT" dirty="0" err="1" smtClean="0">
                <a:latin typeface="Arial" panose="020B0604020202020204" pitchFamily="34" charset="0"/>
                <a:cs typeface="Arial" panose="020B0604020202020204" pitchFamily="34" charset="0"/>
              </a:rPr>
              <a:t>DBR</a:t>
            </a:r>
            <a:r>
              <a:rPr lang="de-AT" cap="none" dirty="0" err="1" smtClean="0">
                <a:latin typeface="Arial" panose="020B0604020202020204" pitchFamily="34" charset="0"/>
                <a:cs typeface="Arial" panose="020B0604020202020204" pitchFamily="34" charset="0"/>
              </a:rPr>
              <a:t>epo</a:t>
            </a:r>
            <a:r>
              <a:rPr lang="de-AT" cap="none" dirty="0" smtClean="0">
                <a:latin typeface="Arial" panose="020B0604020202020204" pitchFamily="34" charset="0"/>
                <a:cs typeface="Arial" panose="020B0604020202020204" pitchFamily="34" charset="0"/>
              </a:rPr>
              <a:t> </a:t>
            </a:r>
            <a:br>
              <a:rPr lang="de-AT" cap="none" dirty="0" smtClean="0">
                <a:latin typeface="Arial" panose="020B0604020202020204" pitchFamily="34" charset="0"/>
                <a:cs typeface="Arial" panose="020B0604020202020204" pitchFamily="34" charset="0"/>
              </a:rPr>
            </a:br>
            <a:endParaRPr lang="de-AT" cap="none" dirty="0" smtClean="0">
              <a:latin typeface="Arial" panose="020B0604020202020204" pitchFamily="34" charset="0"/>
              <a:cs typeface="Arial" panose="020B0604020202020204" pitchFamily="34" charset="0"/>
            </a:endParaRPr>
          </a:p>
          <a:p>
            <a:pPr algn="ctr"/>
            <a:r>
              <a:rPr lang="en-US" sz="2000" b="0" i="1" dirty="0" smtClean="0">
                <a:latin typeface="Arial" panose="020B0604020202020204" pitchFamily="34" charset="0"/>
                <a:cs typeface="Arial" panose="020B0604020202020204" pitchFamily="34" charset="0"/>
              </a:rPr>
              <a:t>A Data </a:t>
            </a:r>
            <a:r>
              <a:rPr lang="en-US" sz="2000" b="0" i="1" dirty="0">
                <a:latin typeface="Arial" panose="020B0604020202020204" pitchFamily="34" charset="0"/>
                <a:cs typeface="Arial" panose="020B0604020202020204" pitchFamily="34" charset="0"/>
              </a:rPr>
              <a:t>Preservation Repository Supporting FAIR Principles, Data Versioning and Reproducible Queries</a:t>
            </a:r>
            <a:endParaRPr lang="de-AT" sz="2000" b="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5385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0"/>
            <a:ext cx="9905998" cy="1478570"/>
          </a:xfrm>
        </p:spPr>
        <p:txBody>
          <a:bodyPr/>
          <a:lstStyle/>
          <a:p>
            <a:r>
              <a:rPr lang="de-AT" dirty="0" err="1">
                <a:latin typeface="Arial" panose="020B0604020202020204" pitchFamily="34" charset="0"/>
                <a:cs typeface="Arial" panose="020B0604020202020204" pitchFamily="34" charset="0"/>
              </a:rPr>
              <a:t>Fda-DB</a:t>
            </a:r>
            <a:r>
              <a:rPr lang="de-AT" cap="none" dirty="0" err="1">
                <a:latin typeface="Arial" panose="020B0604020202020204" pitchFamily="34" charset="0"/>
                <a:cs typeface="Arial" panose="020B0604020202020204" pitchFamily="34" charset="0"/>
              </a:rPr>
              <a:t>repo</a:t>
            </a:r>
            <a:r>
              <a:rPr lang="de-AT" dirty="0">
                <a:latin typeface="Arial" panose="020B0604020202020204" pitchFamily="34" charset="0"/>
                <a:cs typeface="Arial" panose="020B0604020202020204" pitchFamily="34" charset="0"/>
              </a:rPr>
              <a:t> </a:t>
            </a:r>
            <a:r>
              <a:rPr lang="de-AT" dirty="0" smtClean="0">
                <a:latin typeface="Arial" panose="020B0604020202020204" pitchFamily="34" charset="0"/>
                <a:cs typeface="Arial" panose="020B0604020202020204" pitchFamily="34" charset="0"/>
              </a:rPr>
              <a:t>– </a:t>
            </a:r>
            <a:r>
              <a:rPr lang="de-AT" dirty="0" smtClean="0">
                <a:latin typeface="Arial" panose="020B0604020202020204" pitchFamily="34" charset="0"/>
                <a:cs typeface="Arial" panose="020B0604020202020204" pitchFamily="34" charset="0"/>
              </a:rPr>
              <a:t>Data </a:t>
            </a:r>
            <a:r>
              <a:rPr lang="de-AT" dirty="0" err="1" smtClean="0">
                <a:latin typeface="Arial" panose="020B0604020202020204" pitchFamily="34" charset="0"/>
                <a:cs typeface="Arial" panose="020B0604020202020204" pitchFamily="34" charset="0"/>
              </a:rPr>
              <a:t>versioning</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800100" y="1308100"/>
            <a:ext cx="10247311" cy="1780157"/>
          </a:xfrm>
        </p:spPr>
        <p:txBody>
          <a:bodyPr>
            <a:normAutofit/>
          </a:bodyPr>
          <a:lstStyle/>
          <a:p>
            <a:r>
              <a:rPr lang="de-AT" dirty="0" smtClean="0">
                <a:solidFill>
                  <a:srgbClr val="2F2D96"/>
                </a:solidFill>
                <a:latin typeface="Arial" panose="020B0604020202020204" pitchFamily="34" charset="0"/>
                <a:cs typeface="Arial" panose="020B0604020202020204" pitchFamily="34" charset="0"/>
              </a:rPr>
              <a:t>Tracks </a:t>
            </a:r>
            <a:r>
              <a:rPr lang="de-AT" dirty="0" err="1" smtClean="0">
                <a:solidFill>
                  <a:srgbClr val="2F2D96"/>
                </a:solidFill>
                <a:latin typeface="Arial" panose="020B0604020202020204" pitchFamily="34" charset="0"/>
                <a:cs typeface="Arial" panose="020B0604020202020204" pitchFamily="34" charset="0"/>
              </a:rPr>
              <a:t>changes</a:t>
            </a:r>
            <a:r>
              <a:rPr lang="de-AT" dirty="0" smtClean="0">
                <a:solidFill>
                  <a:srgbClr val="2F2D96"/>
                </a:solidFill>
                <a:latin typeface="Arial" panose="020B0604020202020204" pitchFamily="34" charset="0"/>
                <a:cs typeface="Arial" panose="020B0604020202020204" pitchFamily="34" charset="0"/>
              </a:rPr>
              <a:t> in </a:t>
            </a:r>
            <a:r>
              <a:rPr lang="de-AT" dirty="0" err="1" smtClean="0">
                <a:solidFill>
                  <a:srgbClr val="2F2D96"/>
                </a:solidFill>
                <a:latin typeface="Arial" panose="020B0604020202020204" pitchFamily="34" charset="0"/>
                <a:cs typeface="Arial" panose="020B0604020202020204" pitchFamily="34" charset="0"/>
              </a:rPr>
              <a:t>the</a:t>
            </a:r>
            <a:r>
              <a:rPr lang="de-AT" dirty="0" smtClean="0">
                <a:solidFill>
                  <a:srgbClr val="2F2D96"/>
                </a:solidFill>
                <a:latin typeface="Arial" panose="020B0604020202020204" pitchFamily="34" charset="0"/>
                <a:cs typeface="Arial" panose="020B0604020202020204" pitchFamily="34" charset="0"/>
              </a:rPr>
              <a:t> DB </a:t>
            </a:r>
          </a:p>
          <a:p>
            <a:r>
              <a:rPr lang="de-AT" dirty="0" err="1" smtClean="0">
                <a:solidFill>
                  <a:srgbClr val="2F2D96"/>
                </a:solidFill>
                <a:latin typeface="Arial" panose="020B0604020202020204" pitchFamily="34" charset="0"/>
                <a:cs typeface="Arial" panose="020B0604020202020204" pitchFamily="34" charset="0"/>
              </a:rPr>
              <a:t>Creation</a:t>
            </a:r>
            <a:r>
              <a:rPr lang="de-AT" dirty="0" smtClean="0">
                <a:solidFill>
                  <a:srgbClr val="2F2D96"/>
                </a:solidFill>
                <a:latin typeface="Arial" panose="020B0604020202020204" pitchFamily="34" charset="0"/>
                <a:cs typeface="Arial" panose="020B0604020202020204" pitchFamily="34" charset="0"/>
              </a:rPr>
              <a:t>/</a:t>
            </a:r>
            <a:r>
              <a:rPr lang="de-AT" dirty="0" err="1" smtClean="0">
                <a:solidFill>
                  <a:srgbClr val="2F2D96"/>
                </a:solidFill>
                <a:latin typeface="Arial" panose="020B0604020202020204" pitchFamily="34" charset="0"/>
                <a:cs typeface="Arial" panose="020B0604020202020204" pitchFamily="34" charset="0"/>
              </a:rPr>
              <a:t>deletion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timestamp</a:t>
            </a:r>
            <a:r>
              <a:rPr lang="de-AT" dirty="0" smtClean="0">
                <a:solidFill>
                  <a:srgbClr val="2F2D96"/>
                </a:solidFill>
                <a:latin typeface="Arial" panose="020B0604020202020204" pitchFamily="34" charset="0"/>
                <a:cs typeface="Arial" panose="020B0604020202020204" pitchFamily="34" charset="0"/>
              </a:rPr>
              <a:t> in </a:t>
            </a:r>
            <a:r>
              <a:rPr lang="de-AT" dirty="0" err="1" smtClean="0">
                <a:solidFill>
                  <a:srgbClr val="2F2D96"/>
                </a:solidFill>
                <a:latin typeface="Arial" panose="020B0604020202020204" pitchFamily="34" charset="0"/>
                <a:cs typeface="Arial" panose="020B0604020202020204" pitchFamily="34" charset="0"/>
              </a:rPr>
              <a:t>each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table</a:t>
            </a:r>
            <a:endParaRPr lang="de-AT" dirty="0" smtClean="0">
              <a:solidFill>
                <a:srgbClr val="2F2D96"/>
              </a:solidFill>
              <a:latin typeface="Arial" panose="020B0604020202020204" pitchFamily="34" charset="0"/>
              <a:cs typeface="Arial" panose="020B0604020202020204" pitchFamily="34" charset="0"/>
            </a:endParaRPr>
          </a:p>
          <a:p>
            <a:r>
              <a:rPr lang="de-AT" dirty="0" smtClean="0">
                <a:solidFill>
                  <a:srgbClr val="2F2D96"/>
                </a:solidFill>
                <a:latin typeface="Arial" panose="020B0604020202020204" pitchFamily="34" charset="0"/>
                <a:cs typeface="Arial" panose="020B0604020202020204" pitchFamily="34" charset="0"/>
              </a:rPr>
              <a:t>Update </a:t>
            </a:r>
            <a:r>
              <a:rPr lang="de-AT" dirty="0" err="1" smtClean="0">
                <a:solidFill>
                  <a:srgbClr val="2F2D96"/>
                </a:solidFill>
                <a:latin typeface="Arial" panose="020B0604020202020204" pitchFamily="34" charset="0"/>
                <a:cs typeface="Arial" panose="020B0604020202020204" pitchFamily="34" charset="0"/>
              </a:rPr>
              <a:t>is</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handled</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with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new</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entry</a:t>
            </a:r>
            <a:r>
              <a:rPr lang="de-AT" dirty="0" smtClean="0">
                <a:solidFill>
                  <a:srgbClr val="2F2D96"/>
                </a:solidFill>
                <a:latin typeface="Arial" panose="020B0604020202020204" pitchFamily="34" charset="0"/>
                <a:cs typeface="Arial" panose="020B0604020202020204" pitchFamily="34" charset="0"/>
              </a:rPr>
              <a:t> </a:t>
            </a:r>
            <a:r>
              <a:rPr lang="de-AT" dirty="0" smtClean="0">
                <a:solidFill>
                  <a:srgbClr val="2F2D96"/>
                </a:solidFill>
                <a:latin typeface="Arial" panose="020B0604020202020204" pitchFamily="34" charset="0"/>
                <a:cs typeface="Arial" panose="020B0604020202020204" pitchFamily="34" charset="0"/>
              </a:rPr>
              <a:t>in </a:t>
            </a:r>
            <a:r>
              <a:rPr lang="de-AT" dirty="0" err="1" smtClean="0">
                <a:solidFill>
                  <a:srgbClr val="2F2D96"/>
                </a:solidFill>
                <a:latin typeface="Arial" panose="020B0604020202020204" pitchFamily="34" charset="0"/>
                <a:cs typeface="Arial" panose="020B0604020202020204" pitchFamily="34" charset="0"/>
              </a:rPr>
              <a:t>t</a:t>
            </a:r>
            <a:r>
              <a:rPr lang="de-AT" dirty="0" err="1" smtClean="0">
                <a:solidFill>
                  <a:srgbClr val="2F2D96"/>
                </a:solidFill>
                <a:latin typeface="Arial" panose="020B0604020202020204" pitchFamily="34" charset="0"/>
                <a:cs typeface="Arial" panose="020B0604020202020204" pitchFamily="34" charset="0"/>
              </a:rPr>
              <a:t>able</a:t>
            </a:r>
            <a:r>
              <a:rPr lang="de-AT" dirty="0" smtClean="0">
                <a:solidFill>
                  <a:srgbClr val="2F2D96"/>
                </a:solidFill>
                <a:latin typeface="Arial" panose="020B0604020202020204" pitchFamily="34" charset="0"/>
                <a:cs typeface="Arial" panose="020B0604020202020204" pitchFamily="34" charset="0"/>
              </a:rPr>
              <a:t> </a:t>
            </a:r>
            <a:endParaRPr lang="de-AT" dirty="0">
              <a:solidFill>
                <a:srgbClr val="2F2D96"/>
              </a:solidFill>
              <a:latin typeface="Arial" panose="020B0604020202020204" pitchFamily="34" charset="0"/>
              <a:cs typeface="Arial" panose="020B0604020202020204" pitchFamily="34" charset="0"/>
            </a:endParaRPr>
          </a:p>
        </p:txBody>
      </p:sp>
      <p:graphicFrame>
        <p:nvGraphicFramePr>
          <p:cNvPr id="4" name="Tabelle 3"/>
          <p:cNvGraphicFramePr>
            <a:graphicFrameLocks noGrp="1"/>
          </p:cNvGraphicFramePr>
          <p:nvPr>
            <p:extLst>
              <p:ext uri="{D42A27DB-BD31-4B8C-83A1-F6EECF244321}">
                <p14:modId xmlns:p14="http://schemas.microsoft.com/office/powerpoint/2010/main" val="1046446536"/>
              </p:ext>
            </p:extLst>
          </p:nvPr>
        </p:nvGraphicFramePr>
        <p:xfrm>
          <a:off x="1262113" y="3411356"/>
          <a:ext cx="10124574" cy="2225040"/>
        </p:xfrm>
        <a:graphic>
          <a:graphicData uri="http://schemas.openxmlformats.org/drawingml/2006/table">
            <a:tbl>
              <a:tblPr firstRow="1" bandRow="1">
                <a:tableStyleId>{5C22544A-7EE6-4342-B048-85BDC9FD1C3A}</a:tableStyleId>
              </a:tblPr>
              <a:tblGrid>
                <a:gridCol w="762684">
                  <a:extLst>
                    <a:ext uri="{9D8B030D-6E8A-4147-A177-3AD203B41FA5}">
                      <a16:colId xmlns:a16="http://schemas.microsoft.com/office/drawing/2014/main" val="3388088347"/>
                    </a:ext>
                  </a:extLst>
                </a:gridCol>
                <a:gridCol w="1573791">
                  <a:extLst>
                    <a:ext uri="{9D8B030D-6E8A-4147-A177-3AD203B41FA5}">
                      <a16:colId xmlns:a16="http://schemas.microsoft.com/office/drawing/2014/main" val="294653836"/>
                    </a:ext>
                  </a:extLst>
                </a:gridCol>
                <a:gridCol w="1900656">
                  <a:extLst>
                    <a:ext uri="{9D8B030D-6E8A-4147-A177-3AD203B41FA5}">
                      <a16:colId xmlns:a16="http://schemas.microsoft.com/office/drawing/2014/main" val="3132825024"/>
                    </a:ext>
                  </a:extLst>
                </a:gridCol>
                <a:gridCol w="3002310">
                  <a:extLst>
                    <a:ext uri="{9D8B030D-6E8A-4147-A177-3AD203B41FA5}">
                      <a16:colId xmlns:a16="http://schemas.microsoft.com/office/drawing/2014/main" val="3856479256"/>
                    </a:ext>
                  </a:extLst>
                </a:gridCol>
                <a:gridCol w="2885133">
                  <a:extLst>
                    <a:ext uri="{9D8B030D-6E8A-4147-A177-3AD203B41FA5}">
                      <a16:colId xmlns:a16="http://schemas.microsoft.com/office/drawing/2014/main" val="1293175956"/>
                    </a:ext>
                  </a:extLst>
                </a:gridCol>
              </a:tblGrid>
              <a:tr h="370840">
                <a:tc>
                  <a:txBody>
                    <a:bodyPr/>
                    <a:lstStyle/>
                    <a:p>
                      <a:r>
                        <a:rPr lang="de-AT" dirty="0" err="1" smtClean="0"/>
                        <a:t>Id</a:t>
                      </a:r>
                      <a:endParaRPr lang="de-AT" dirty="0">
                        <a:latin typeface="Arial" panose="020B0604020202020204" pitchFamily="34" charset="0"/>
                        <a:cs typeface="Arial" panose="020B0604020202020204" pitchFamily="34" charset="0"/>
                      </a:endParaRPr>
                    </a:p>
                  </a:txBody>
                  <a:tcPr/>
                </a:tc>
                <a:tc>
                  <a:txBody>
                    <a:bodyPr/>
                    <a:lstStyle/>
                    <a:p>
                      <a:r>
                        <a:rPr lang="de-AT" dirty="0" smtClean="0"/>
                        <a:t>Firstname</a:t>
                      </a:r>
                      <a:endParaRPr lang="de-AT" dirty="0">
                        <a:latin typeface="Arial" panose="020B0604020202020204" pitchFamily="34" charset="0"/>
                        <a:cs typeface="Arial" panose="020B0604020202020204" pitchFamily="34" charset="0"/>
                      </a:endParaRPr>
                    </a:p>
                  </a:txBody>
                  <a:tcPr/>
                </a:tc>
                <a:tc>
                  <a:txBody>
                    <a:bodyPr/>
                    <a:lstStyle/>
                    <a:p>
                      <a:r>
                        <a:rPr lang="de-AT" dirty="0" err="1" smtClean="0"/>
                        <a:t>Lastname</a:t>
                      </a:r>
                      <a:r>
                        <a:rPr lang="de-AT" dirty="0" smtClean="0"/>
                        <a:t> </a:t>
                      </a:r>
                      <a:endParaRPr lang="de-AT" dirty="0">
                        <a:latin typeface="Arial" panose="020B0604020202020204" pitchFamily="34" charset="0"/>
                        <a:cs typeface="Arial" panose="020B0604020202020204" pitchFamily="34" charset="0"/>
                      </a:endParaRPr>
                    </a:p>
                  </a:txBody>
                  <a:tcPr/>
                </a:tc>
                <a:tc>
                  <a:txBody>
                    <a:bodyPr/>
                    <a:lstStyle/>
                    <a:p>
                      <a:r>
                        <a:rPr lang="de-AT" dirty="0" err="1" smtClean="0"/>
                        <a:t>Created</a:t>
                      </a:r>
                      <a:endParaRPr lang="de-AT" dirty="0">
                        <a:latin typeface="Arial" panose="020B0604020202020204" pitchFamily="34" charset="0"/>
                        <a:cs typeface="Arial" panose="020B0604020202020204" pitchFamily="34" charset="0"/>
                      </a:endParaRPr>
                    </a:p>
                  </a:txBody>
                  <a:tcPr/>
                </a:tc>
                <a:tc>
                  <a:txBody>
                    <a:bodyPr/>
                    <a:lstStyle/>
                    <a:p>
                      <a:r>
                        <a:rPr lang="de-AT" dirty="0" err="1" smtClean="0"/>
                        <a:t>Deleted</a:t>
                      </a:r>
                      <a:endParaRPr lang="de-AT"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38621326"/>
                  </a:ext>
                </a:extLst>
              </a:tr>
              <a:tr h="370840">
                <a:tc>
                  <a:txBody>
                    <a:bodyPr/>
                    <a:lstStyle/>
                    <a:p>
                      <a:r>
                        <a:rPr lang="de-AT" dirty="0" smtClean="0"/>
                        <a:t>1</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err="1" smtClean="0"/>
                        <a:t>max</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err="1" smtClean="0"/>
                        <a:t>mustermann</a:t>
                      </a:r>
                      <a:r>
                        <a:rPr lang="de-AT" dirty="0" smtClean="0"/>
                        <a:t> </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2021-05-05 12:00:00</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2021-05-06 16:00:00</a:t>
                      </a:r>
                      <a:endParaRPr lang="de-AT" dirty="0">
                        <a:latin typeface="Arial" panose="020B0604020202020204" pitchFamily="34" charset="0"/>
                        <a:cs typeface="Arial" panose="020B0604020202020204" pitchFamily="34" charset="0"/>
                      </a:endParaRPr>
                    </a:p>
                  </a:txBody>
                  <a:tcPr>
                    <a:solidFill>
                      <a:srgbClr val="FFFF00"/>
                    </a:solidFill>
                  </a:tcPr>
                </a:tc>
                <a:extLst>
                  <a:ext uri="{0D108BD9-81ED-4DB2-BD59-A6C34878D82A}">
                    <a16:rowId xmlns:a16="http://schemas.microsoft.com/office/drawing/2014/main" val="3655533377"/>
                  </a:ext>
                </a:extLst>
              </a:tr>
              <a:tr h="370840">
                <a:tc>
                  <a:txBody>
                    <a:bodyPr/>
                    <a:lstStyle/>
                    <a:p>
                      <a:r>
                        <a:rPr lang="de-AT" dirty="0" smtClean="0"/>
                        <a:t>2</a:t>
                      </a:r>
                      <a:endParaRPr lang="de-AT" dirty="0">
                        <a:latin typeface="Arial" panose="020B0604020202020204" pitchFamily="34" charset="0"/>
                        <a:cs typeface="Arial" panose="020B0604020202020204" pitchFamily="34" charset="0"/>
                      </a:endParaRPr>
                    </a:p>
                  </a:txBody>
                  <a:tcPr/>
                </a:tc>
                <a:tc>
                  <a:txBody>
                    <a:bodyPr/>
                    <a:lstStyle/>
                    <a:p>
                      <a:r>
                        <a:rPr lang="de-AT" dirty="0" smtClean="0"/>
                        <a:t>Martin</a:t>
                      </a:r>
                      <a:endParaRPr lang="de-AT" dirty="0">
                        <a:latin typeface="Arial" panose="020B0604020202020204" pitchFamily="34" charset="0"/>
                        <a:cs typeface="Arial" panose="020B0604020202020204" pitchFamily="34" charset="0"/>
                      </a:endParaRPr>
                    </a:p>
                  </a:txBody>
                  <a:tcPr/>
                </a:tc>
                <a:tc>
                  <a:txBody>
                    <a:bodyPr/>
                    <a:lstStyle/>
                    <a:p>
                      <a:r>
                        <a:rPr lang="de-AT" dirty="0" smtClean="0"/>
                        <a:t>Weise</a:t>
                      </a:r>
                      <a:endParaRPr lang="de-AT" dirty="0">
                        <a:latin typeface="Arial" panose="020B0604020202020204" pitchFamily="34" charset="0"/>
                        <a:cs typeface="Arial" panose="020B0604020202020204" pitchFamily="34" charset="0"/>
                      </a:endParaRPr>
                    </a:p>
                  </a:txBody>
                  <a:tcPr/>
                </a:tc>
                <a:tc>
                  <a:txBody>
                    <a:bodyPr/>
                    <a:lstStyle/>
                    <a:p>
                      <a:r>
                        <a:rPr lang="de-AT" dirty="0" smtClean="0"/>
                        <a:t>2021-05-05</a:t>
                      </a:r>
                      <a:r>
                        <a:rPr lang="de-AT" baseline="0" dirty="0" smtClean="0"/>
                        <a:t> 12:00:01</a:t>
                      </a:r>
                      <a:endParaRPr lang="de-AT" dirty="0">
                        <a:latin typeface="Arial" panose="020B0604020202020204" pitchFamily="34" charset="0"/>
                        <a:cs typeface="Arial" panose="020B0604020202020204" pitchFamily="34" charset="0"/>
                      </a:endParaRPr>
                    </a:p>
                  </a:txBody>
                  <a:tcPr/>
                </a:tc>
                <a:tc>
                  <a:txBody>
                    <a:bodyPr/>
                    <a:lstStyle/>
                    <a:p>
                      <a:r>
                        <a:rPr lang="de-AT" dirty="0" smtClean="0"/>
                        <a:t>Null</a:t>
                      </a:r>
                      <a:endParaRPr lang="de-AT"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75605868"/>
                  </a:ext>
                </a:extLst>
              </a:tr>
              <a:tr h="370840">
                <a:tc>
                  <a:txBody>
                    <a:bodyPr/>
                    <a:lstStyle/>
                    <a:p>
                      <a:r>
                        <a:rPr lang="de-AT" dirty="0" smtClean="0"/>
                        <a:t>1</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Max</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Mustermann</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2021-05-06</a:t>
                      </a:r>
                      <a:r>
                        <a:rPr lang="de-AT" baseline="0" dirty="0" smtClean="0"/>
                        <a:t> 16:00:00</a:t>
                      </a:r>
                      <a:endParaRPr lang="de-AT" dirty="0">
                        <a:latin typeface="Arial" panose="020B0604020202020204" pitchFamily="34" charset="0"/>
                        <a:cs typeface="Arial" panose="020B0604020202020204" pitchFamily="34" charset="0"/>
                      </a:endParaRPr>
                    </a:p>
                  </a:txBody>
                  <a:tcPr>
                    <a:solidFill>
                      <a:srgbClr val="FFFF00"/>
                    </a:solidFill>
                  </a:tcPr>
                </a:tc>
                <a:tc>
                  <a:txBody>
                    <a:bodyPr/>
                    <a:lstStyle/>
                    <a:p>
                      <a:r>
                        <a:rPr lang="de-AT" dirty="0" smtClean="0"/>
                        <a:t>Null</a:t>
                      </a:r>
                      <a:endParaRPr lang="de-AT" dirty="0">
                        <a:latin typeface="Arial" panose="020B0604020202020204" pitchFamily="34" charset="0"/>
                        <a:cs typeface="Arial" panose="020B0604020202020204" pitchFamily="34" charset="0"/>
                      </a:endParaRPr>
                    </a:p>
                  </a:txBody>
                  <a:tcPr>
                    <a:solidFill>
                      <a:srgbClr val="FFFF00"/>
                    </a:solidFill>
                  </a:tcPr>
                </a:tc>
                <a:extLst>
                  <a:ext uri="{0D108BD9-81ED-4DB2-BD59-A6C34878D82A}">
                    <a16:rowId xmlns:a16="http://schemas.microsoft.com/office/drawing/2014/main" val="260480243"/>
                  </a:ext>
                </a:extLst>
              </a:tr>
              <a:tr h="370840">
                <a:tc>
                  <a:txBody>
                    <a:bodyPr/>
                    <a:lstStyle/>
                    <a:p>
                      <a:r>
                        <a:rPr lang="de-AT" dirty="0" smtClean="0"/>
                        <a:t>3</a:t>
                      </a:r>
                      <a:endParaRPr lang="de-AT" dirty="0">
                        <a:latin typeface="Arial" panose="020B0604020202020204" pitchFamily="34" charset="0"/>
                        <a:cs typeface="Arial" panose="020B0604020202020204" pitchFamily="34" charset="0"/>
                      </a:endParaRPr>
                    </a:p>
                  </a:txBody>
                  <a:tcPr/>
                </a:tc>
                <a:tc>
                  <a:txBody>
                    <a:bodyPr/>
                    <a:lstStyle/>
                    <a:p>
                      <a:r>
                        <a:rPr lang="de-AT" dirty="0" smtClean="0"/>
                        <a:t>Moritz</a:t>
                      </a:r>
                      <a:endParaRPr lang="de-AT" dirty="0">
                        <a:latin typeface="Arial" panose="020B0604020202020204" pitchFamily="34" charset="0"/>
                        <a:cs typeface="Arial" panose="020B0604020202020204" pitchFamily="34" charset="0"/>
                      </a:endParaRPr>
                    </a:p>
                  </a:txBody>
                  <a:tcPr/>
                </a:tc>
                <a:tc>
                  <a:txBody>
                    <a:bodyPr/>
                    <a:lstStyle/>
                    <a:p>
                      <a:r>
                        <a:rPr lang="de-AT" dirty="0" smtClean="0"/>
                        <a:t>Staudinger</a:t>
                      </a:r>
                      <a:endParaRPr lang="de-AT" dirty="0">
                        <a:latin typeface="Arial" panose="020B0604020202020204" pitchFamily="34" charset="0"/>
                        <a:cs typeface="Arial" panose="020B0604020202020204" pitchFamily="34" charset="0"/>
                      </a:endParaRPr>
                    </a:p>
                  </a:txBody>
                  <a:tcPr/>
                </a:tc>
                <a:tc>
                  <a:txBody>
                    <a:bodyPr/>
                    <a:lstStyle/>
                    <a:p>
                      <a:r>
                        <a:rPr lang="de-AT" dirty="0" smtClean="0"/>
                        <a:t>2021-05-06</a:t>
                      </a:r>
                      <a:r>
                        <a:rPr lang="de-AT" baseline="0" dirty="0" smtClean="0"/>
                        <a:t> 16:00:00</a:t>
                      </a:r>
                      <a:endParaRPr lang="de-AT" dirty="0">
                        <a:latin typeface="Arial" panose="020B0604020202020204" pitchFamily="34" charset="0"/>
                        <a:cs typeface="Arial" panose="020B0604020202020204" pitchFamily="34" charset="0"/>
                      </a:endParaRPr>
                    </a:p>
                  </a:txBody>
                  <a:tcPr/>
                </a:tc>
                <a:tc>
                  <a:txBody>
                    <a:bodyPr/>
                    <a:lstStyle/>
                    <a:p>
                      <a:r>
                        <a:rPr lang="de-AT" dirty="0" smtClean="0"/>
                        <a:t>Null</a:t>
                      </a:r>
                      <a:endParaRPr lang="de-AT"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70890414"/>
                  </a:ext>
                </a:extLst>
              </a:tr>
              <a:tr h="370840">
                <a:tc>
                  <a:txBody>
                    <a:bodyPr/>
                    <a:lstStyle/>
                    <a:p>
                      <a:r>
                        <a:rPr lang="de-AT" dirty="0" smtClean="0"/>
                        <a:t>4</a:t>
                      </a:r>
                      <a:endParaRPr lang="de-AT" dirty="0">
                        <a:latin typeface="Arial" panose="020B0604020202020204" pitchFamily="34" charset="0"/>
                        <a:cs typeface="Arial" panose="020B0604020202020204" pitchFamily="34" charset="0"/>
                      </a:endParaRPr>
                    </a:p>
                  </a:txBody>
                  <a:tcPr/>
                </a:tc>
                <a:tc>
                  <a:txBody>
                    <a:bodyPr/>
                    <a:lstStyle/>
                    <a:p>
                      <a:r>
                        <a:rPr lang="de-AT" dirty="0" smtClean="0"/>
                        <a:t>Cornelia</a:t>
                      </a:r>
                      <a:endParaRPr lang="de-AT" dirty="0">
                        <a:latin typeface="Arial" panose="020B0604020202020204" pitchFamily="34" charset="0"/>
                        <a:cs typeface="Arial" panose="020B0604020202020204" pitchFamily="34" charset="0"/>
                      </a:endParaRPr>
                    </a:p>
                  </a:txBody>
                  <a:tcPr/>
                </a:tc>
                <a:tc>
                  <a:txBody>
                    <a:bodyPr/>
                    <a:lstStyle/>
                    <a:p>
                      <a:r>
                        <a:rPr lang="de-AT" dirty="0" smtClean="0"/>
                        <a:t>Michlits</a:t>
                      </a:r>
                      <a:endParaRPr lang="de-AT" dirty="0">
                        <a:latin typeface="Arial" panose="020B0604020202020204" pitchFamily="34" charset="0"/>
                        <a:cs typeface="Arial" panose="020B0604020202020204" pitchFamily="34" charset="0"/>
                      </a:endParaRPr>
                    </a:p>
                  </a:txBody>
                  <a:tcPr/>
                </a:tc>
                <a:tc>
                  <a:txBody>
                    <a:bodyPr/>
                    <a:lstStyle/>
                    <a:p>
                      <a:r>
                        <a:rPr lang="de-AT" dirty="0" smtClean="0"/>
                        <a:t>2021-05-06 16:00:00</a:t>
                      </a:r>
                      <a:endParaRPr lang="de-AT" dirty="0">
                        <a:latin typeface="Arial" panose="020B0604020202020204" pitchFamily="34" charset="0"/>
                        <a:cs typeface="Arial" panose="020B0604020202020204" pitchFamily="34" charset="0"/>
                      </a:endParaRPr>
                    </a:p>
                  </a:txBody>
                  <a:tcPr/>
                </a:tc>
                <a:tc>
                  <a:txBody>
                    <a:bodyPr/>
                    <a:lstStyle/>
                    <a:p>
                      <a:r>
                        <a:rPr lang="de-AT" dirty="0" smtClean="0"/>
                        <a:t>Null</a:t>
                      </a:r>
                      <a:endParaRPr lang="de-AT"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4168808968"/>
                  </a:ext>
                </a:extLst>
              </a:tr>
            </a:tbl>
          </a:graphicData>
        </a:graphic>
      </p:graphicFrame>
      <p:sp>
        <p:nvSpPr>
          <p:cNvPr id="5" name="Nach rechts gekrümmter Pfeil 4"/>
          <p:cNvSpPr/>
          <p:nvPr/>
        </p:nvSpPr>
        <p:spPr>
          <a:xfrm>
            <a:off x="251459" y="3859731"/>
            <a:ext cx="1010654" cy="1029904"/>
          </a:xfrm>
          <a:prstGeom prst="curvedRightArrow">
            <a:avLst/>
          </a:prstGeom>
          <a:solidFill>
            <a:srgbClr val="FF550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chemeClr val="tx1"/>
              </a:solidFill>
            </a:endParaRPr>
          </a:p>
        </p:txBody>
      </p:sp>
      <p:sp>
        <p:nvSpPr>
          <p:cNvPr id="6" name="Textfeld 5"/>
          <p:cNvSpPr txBox="1"/>
          <p:nvPr/>
        </p:nvSpPr>
        <p:spPr>
          <a:xfrm>
            <a:off x="251459" y="4889635"/>
            <a:ext cx="1010654" cy="369332"/>
          </a:xfrm>
          <a:prstGeom prst="rect">
            <a:avLst/>
          </a:prstGeom>
          <a:solidFill>
            <a:schemeClr val="bg1"/>
          </a:solidFill>
        </p:spPr>
        <p:txBody>
          <a:bodyPr wrap="square" rtlCol="0">
            <a:spAutoFit/>
          </a:bodyPr>
          <a:lstStyle/>
          <a:p>
            <a:r>
              <a:rPr lang="de-AT" dirty="0" smtClean="0">
                <a:latin typeface="Arial" panose="020B0604020202020204" pitchFamily="34" charset="0"/>
                <a:cs typeface="Arial" panose="020B0604020202020204" pitchFamily="34" charset="0"/>
              </a:rPr>
              <a:t>Update</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6581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find - Raman Ganguly">
            <a:extLst>
              <a:ext uri="{FF2B5EF4-FFF2-40B4-BE49-F238E27FC236}">
                <a16:creationId xmlns:a16="http://schemas.microsoft.com/office/drawing/2014/main" id="{855D8512-BD2E-4265-B919-0C6F1A068C1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144"/>
          <a:stretch/>
        </p:blipFill>
        <p:spPr bwMode="auto">
          <a:xfrm>
            <a:off x="8207708" y="1218611"/>
            <a:ext cx="1242176" cy="15705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028" name="Picture 4" descr="Andreas Rauber – SBA Research">
            <a:extLst>
              <a:ext uri="{FF2B5EF4-FFF2-40B4-BE49-F238E27FC236}">
                <a16:creationId xmlns:a16="http://schemas.microsoft.com/office/drawing/2014/main" id="{2DC312ED-3A66-4695-BCB7-E69DB409AA7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516" t="4011" r="22788" b="40246"/>
          <a:stretch/>
        </p:blipFill>
        <p:spPr bwMode="auto">
          <a:xfrm flipH="1">
            <a:off x="852854" y="1218611"/>
            <a:ext cx="1251856" cy="15705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A73EC897-49AF-4194-9BE6-553353661404}"/>
              </a:ext>
            </a:extLst>
          </p:cNvPr>
          <p:cNvPicPr>
            <a:picLocks noChangeAspect="1"/>
          </p:cNvPicPr>
          <p:nvPr/>
        </p:nvPicPr>
        <p:blipFill>
          <a:blip r:embed="rId4"/>
          <a:stretch>
            <a:fillRect/>
          </a:stretch>
        </p:blipFill>
        <p:spPr>
          <a:xfrm>
            <a:off x="839890" y="2846996"/>
            <a:ext cx="1242176" cy="1582695"/>
          </a:xfrm>
          <a:prstGeom prst="rect">
            <a:avLst/>
          </a:prstGeom>
          <a:ln>
            <a:noFill/>
          </a:ln>
          <a:effectLst>
            <a:outerShdw blurRad="190500" algn="tl" rotWithShape="0">
              <a:srgbClr val="000000">
                <a:alpha val="70000"/>
              </a:srgbClr>
            </a:outerShdw>
          </a:effectLst>
        </p:spPr>
      </p:pic>
      <p:pic>
        <p:nvPicPr>
          <p:cNvPr id="14" name="Picture 2" descr="Kirill Stytsenko – Independent Software Consultant – KSWare | LinkedIn">
            <a:extLst>
              <a:ext uri="{FF2B5EF4-FFF2-40B4-BE49-F238E27FC236}">
                <a16:creationId xmlns:a16="http://schemas.microsoft.com/office/drawing/2014/main" id="{861DC76C-9B53-4BCC-B32A-F16D50B7EAD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665" r="13018"/>
          <a:stretch/>
        </p:blipFill>
        <p:spPr bwMode="auto">
          <a:xfrm>
            <a:off x="8207708" y="2843631"/>
            <a:ext cx="1242176" cy="158606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5" name="Titel 1"/>
          <p:cNvSpPr>
            <a:spLocks noGrp="1"/>
          </p:cNvSpPr>
          <p:nvPr>
            <p:ph type="title"/>
          </p:nvPr>
        </p:nvSpPr>
        <p:spPr>
          <a:xfrm>
            <a:off x="564291" y="267606"/>
            <a:ext cx="9905998" cy="1103994"/>
          </a:xfrm>
        </p:spPr>
        <p:txBody>
          <a:bodyPr/>
          <a:lstStyle/>
          <a:p>
            <a:r>
              <a:rPr lang="de-AT" dirty="0" smtClean="0">
                <a:latin typeface="Arial" panose="020B0604020202020204" pitchFamily="34" charset="0"/>
                <a:cs typeface="Arial" panose="020B0604020202020204" pitchFamily="34" charset="0"/>
              </a:rPr>
              <a:t>TEAM</a:t>
            </a:r>
            <a:endParaRPr lang="de-AT" dirty="0">
              <a:latin typeface="Arial" panose="020B0604020202020204" pitchFamily="34" charset="0"/>
              <a:cs typeface="Arial" panose="020B0604020202020204" pitchFamily="34" charset="0"/>
            </a:endParaRPr>
          </a:p>
        </p:txBody>
      </p:sp>
      <p:sp>
        <p:nvSpPr>
          <p:cNvPr id="10" name="Rechteck 9"/>
          <p:cNvSpPr/>
          <p:nvPr/>
        </p:nvSpPr>
        <p:spPr>
          <a:xfrm>
            <a:off x="2179020" y="2346647"/>
            <a:ext cx="1917405" cy="369332"/>
          </a:xfrm>
          <a:prstGeom prst="rect">
            <a:avLst/>
          </a:prstGeom>
        </p:spPr>
        <p:txBody>
          <a:bodyPr wrap="square">
            <a:spAutoFit/>
          </a:bodyPr>
          <a:lstStyle/>
          <a:p>
            <a:r>
              <a:rPr lang="de-DE" dirty="0">
                <a:solidFill>
                  <a:srgbClr val="2F2D96"/>
                </a:solidFill>
                <a:latin typeface="Arial" panose="020B0604020202020204" pitchFamily="34" charset="0"/>
                <a:cs typeface="Arial" panose="020B0604020202020204" pitchFamily="34" charset="0"/>
              </a:rPr>
              <a:t>Andreas </a:t>
            </a:r>
            <a:r>
              <a:rPr lang="de-DE" dirty="0" smtClean="0">
                <a:solidFill>
                  <a:srgbClr val="2F2D96"/>
                </a:solidFill>
                <a:latin typeface="Arial" panose="020B0604020202020204" pitchFamily="34" charset="0"/>
                <a:cs typeface="Arial" panose="020B0604020202020204" pitchFamily="34" charset="0"/>
              </a:rPr>
              <a:t>Rauber</a:t>
            </a:r>
            <a:endParaRPr lang="de-DE" dirty="0">
              <a:latin typeface="Arial" panose="020B0604020202020204" pitchFamily="34" charset="0"/>
              <a:cs typeface="Arial" panose="020B0604020202020204" pitchFamily="34" charset="0"/>
            </a:endParaRPr>
          </a:p>
        </p:txBody>
      </p:sp>
      <p:sp>
        <p:nvSpPr>
          <p:cNvPr id="17" name="Rechteck 16"/>
          <p:cNvSpPr/>
          <p:nvPr/>
        </p:nvSpPr>
        <p:spPr>
          <a:xfrm>
            <a:off x="2179020" y="3995721"/>
            <a:ext cx="1917405"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Cornelia Michlits</a:t>
            </a:r>
            <a:endParaRPr lang="de-DE" dirty="0">
              <a:latin typeface="Arial" panose="020B0604020202020204" pitchFamily="34" charset="0"/>
              <a:cs typeface="Arial" panose="020B0604020202020204" pitchFamily="34" charset="0"/>
            </a:endParaRPr>
          </a:p>
        </p:txBody>
      </p:sp>
      <p:sp>
        <p:nvSpPr>
          <p:cNvPr id="18" name="Rechteck 17"/>
          <p:cNvSpPr/>
          <p:nvPr/>
        </p:nvSpPr>
        <p:spPr>
          <a:xfrm>
            <a:off x="9511586" y="2346647"/>
            <a:ext cx="1917405"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Raman Ganguly</a:t>
            </a:r>
            <a:endParaRPr lang="de-DE" dirty="0">
              <a:latin typeface="Arial" panose="020B0604020202020204" pitchFamily="34" charset="0"/>
              <a:cs typeface="Arial" panose="020B0604020202020204" pitchFamily="34" charset="0"/>
            </a:endParaRPr>
          </a:p>
        </p:txBody>
      </p:sp>
      <p:sp>
        <p:nvSpPr>
          <p:cNvPr id="19" name="Rechteck 18"/>
          <p:cNvSpPr/>
          <p:nvPr/>
        </p:nvSpPr>
        <p:spPr>
          <a:xfrm>
            <a:off x="9511586" y="4001136"/>
            <a:ext cx="1917405"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Kirill Stytsenko </a:t>
            </a:r>
            <a:endParaRPr lang="de-DE" dirty="0">
              <a:latin typeface="Arial" panose="020B0604020202020204" pitchFamily="34" charset="0"/>
              <a:cs typeface="Arial" panose="020B0604020202020204" pitchFamily="34" charset="0"/>
            </a:endParaRPr>
          </a:p>
        </p:txBody>
      </p:sp>
      <p:sp>
        <p:nvSpPr>
          <p:cNvPr id="20" name="Rechteck 19"/>
          <p:cNvSpPr/>
          <p:nvPr/>
        </p:nvSpPr>
        <p:spPr>
          <a:xfrm>
            <a:off x="9466092" y="5649753"/>
            <a:ext cx="1917405"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Eva Gergely</a:t>
            </a:r>
            <a:endParaRPr lang="de-DE" dirty="0">
              <a:latin typeface="Arial" panose="020B0604020202020204" pitchFamily="34" charset="0"/>
              <a:cs typeface="Arial" panose="020B0604020202020204" pitchFamily="34" charset="0"/>
            </a:endParaRPr>
          </a:p>
        </p:txBody>
      </p:sp>
      <p:pic>
        <p:nvPicPr>
          <p:cNvPr id="12" name="Grafik 11"/>
          <p:cNvPicPr>
            <a:picLocks noChangeAspect="1"/>
          </p:cNvPicPr>
          <p:nvPr/>
        </p:nvPicPr>
        <p:blipFill>
          <a:blip r:embed="rId6"/>
          <a:stretch>
            <a:fillRect/>
          </a:stretch>
        </p:blipFill>
        <p:spPr>
          <a:xfrm>
            <a:off x="839890" y="4487525"/>
            <a:ext cx="1277784" cy="1531560"/>
          </a:xfrm>
          <a:prstGeom prst="rect">
            <a:avLst/>
          </a:prstGeom>
          <a:ln>
            <a:noFill/>
          </a:ln>
          <a:effectLst>
            <a:outerShdw blurRad="190500" algn="tl" rotWithShape="0">
              <a:srgbClr val="000000">
                <a:alpha val="70000"/>
              </a:srgbClr>
            </a:outerShdw>
          </a:effectLst>
        </p:spPr>
      </p:pic>
      <p:sp>
        <p:nvSpPr>
          <p:cNvPr id="22" name="Rechteck 21"/>
          <p:cNvSpPr/>
          <p:nvPr/>
        </p:nvSpPr>
        <p:spPr>
          <a:xfrm>
            <a:off x="2179019" y="5649753"/>
            <a:ext cx="1917405"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Martin Weise </a:t>
            </a:r>
            <a:endParaRPr lang="de-DE" dirty="0">
              <a:latin typeface="Arial" panose="020B0604020202020204" pitchFamily="34" charset="0"/>
              <a:cs typeface="Arial" panose="020B0604020202020204" pitchFamily="34" charset="0"/>
            </a:endParaRPr>
          </a:p>
        </p:txBody>
      </p:sp>
      <p:pic>
        <p:nvPicPr>
          <p:cNvPr id="16" name="Grafik 15"/>
          <p:cNvPicPr>
            <a:picLocks noChangeAspect="1"/>
          </p:cNvPicPr>
          <p:nvPr/>
        </p:nvPicPr>
        <p:blipFill rotWithShape="1">
          <a:blip r:embed="rId7"/>
          <a:srcRect b="11933"/>
          <a:stretch/>
        </p:blipFill>
        <p:spPr>
          <a:xfrm>
            <a:off x="4158127" y="2864175"/>
            <a:ext cx="1240428" cy="1565516"/>
          </a:xfrm>
          <a:prstGeom prst="rect">
            <a:avLst/>
          </a:prstGeom>
          <a:ln>
            <a:noFill/>
          </a:ln>
          <a:effectLst>
            <a:outerShdw blurRad="190500" algn="tl" rotWithShape="0">
              <a:srgbClr val="000000">
                <a:alpha val="70000"/>
              </a:srgbClr>
            </a:outerShdw>
          </a:effectLst>
        </p:spPr>
      </p:pic>
      <p:sp>
        <p:nvSpPr>
          <p:cNvPr id="24" name="Rechteck 23"/>
          <p:cNvSpPr/>
          <p:nvPr/>
        </p:nvSpPr>
        <p:spPr>
          <a:xfrm>
            <a:off x="5460257" y="3995721"/>
            <a:ext cx="2088859" cy="369332"/>
          </a:xfrm>
          <a:prstGeom prst="rect">
            <a:avLst/>
          </a:prstGeom>
        </p:spPr>
        <p:txBody>
          <a:bodyPr wrap="square">
            <a:spAutoFit/>
          </a:bodyPr>
          <a:lstStyle/>
          <a:p>
            <a:r>
              <a:rPr lang="de-DE" dirty="0" smtClean="0">
                <a:solidFill>
                  <a:srgbClr val="2F2D96"/>
                </a:solidFill>
                <a:latin typeface="Arial" panose="020B0604020202020204" pitchFamily="34" charset="0"/>
                <a:cs typeface="Arial" panose="020B0604020202020204" pitchFamily="34" charset="0"/>
              </a:rPr>
              <a:t>Moritz Staudinger</a:t>
            </a:r>
            <a:endParaRPr lang="de-DE" dirty="0">
              <a:latin typeface="Arial" panose="020B0604020202020204" pitchFamily="34" charset="0"/>
              <a:cs typeface="Arial" panose="020B0604020202020204" pitchFamily="34" charset="0"/>
            </a:endParaRPr>
          </a:p>
        </p:txBody>
      </p:sp>
      <p:pic>
        <p:nvPicPr>
          <p:cNvPr id="21" name="Grafik 20"/>
          <p:cNvPicPr>
            <a:picLocks noChangeAspect="1"/>
          </p:cNvPicPr>
          <p:nvPr/>
        </p:nvPicPr>
        <p:blipFill rotWithShape="1">
          <a:blip r:embed="rId8">
            <a:extLst>
              <a:ext uri="{28A0092B-C50C-407E-A947-70E740481C1C}">
                <a14:useLocalDpi xmlns:a14="http://schemas.microsoft.com/office/drawing/2010/main" val="0"/>
              </a:ext>
            </a:extLst>
          </a:blip>
          <a:srcRect l="17659" t="10305" r="21946" b="27437"/>
          <a:stretch/>
        </p:blipFill>
        <p:spPr>
          <a:xfrm>
            <a:off x="8207708" y="4487525"/>
            <a:ext cx="1258384" cy="158606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499095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0"/>
            <a:ext cx="9905998" cy="1478570"/>
          </a:xfrm>
        </p:spPr>
        <p:txBody>
          <a:bodyPr/>
          <a:lstStyle/>
          <a:p>
            <a:r>
              <a:rPr lang="de-AT" dirty="0" smtClean="0">
                <a:latin typeface="Arial" panose="020B0604020202020204" pitchFamily="34" charset="0"/>
                <a:cs typeface="Arial" panose="020B0604020202020204" pitchFamily="34" charset="0"/>
              </a:rPr>
              <a:t>Timeline </a:t>
            </a:r>
            <a:endParaRPr lang="de-AT" dirty="0">
              <a:latin typeface="Arial" panose="020B0604020202020204" pitchFamily="34" charset="0"/>
              <a:cs typeface="Arial" panose="020B0604020202020204" pitchFamily="34" charset="0"/>
            </a:endParaRPr>
          </a:p>
        </p:txBody>
      </p:sp>
      <p:grpSp>
        <p:nvGrpSpPr>
          <p:cNvPr id="6" name="Gruppieren 5"/>
          <p:cNvGrpSpPr/>
          <p:nvPr/>
        </p:nvGrpSpPr>
        <p:grpSpPr>
          <a:xfrm>
            <a:off x="748215" y="1566440"/>
            <a:ext cx="11075485" cy="3861313"/>
            <a:chOff x="800100" y="1632685"/>
            <a:chExt cx="11075485" cy="3861313"/>
          </a:xfrm>
        </p:grpSpPr>
        <p:sp>
          <p:nvSpPr>
            <p:cNvPr id="7" name="Pfeil nach rechts 6"/>
            <p:cNvSpPr/>
            <p:nvPr/>
          </p:nvSpPr>
          <p:spPr>
            <a:xfrm>
              <a:off x="840307" y="4497783"/>
              <a:ext cx="10912690" cy="996215"/>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8" name="Freihandform 7"/>
            <p:cNvSpPr/>
            <p:nvPr/>
          </p:nvSpPr>
          <p:spPr>
            <a:xfrm>
              <a:off x="800100" y="1670403"/>
              <a:ext cx="2489226" cy="2727736"/>
            </a:xfrm>
            <a:custGeom>
              <a:avLst/>
              <a:gdLst>
                <a:gd name="connsiteX0" fmla="*/ 0 w 2149254"/>
                <a:gd name="connsiteY0" fmla="*/ 298879 h 1793240"/>
                <a:gd name="connsiteX1" fmla="*/ 298879 w 2149254"/>
                <a:gd name="connsiteY1" fmla="*/ 0 h 1793240"/>
                <a:gd name="connsiteX2" fmla="*/ 1850375 w 2149254"/>
                <a:gd name="connsiteY2" fmla="*/ 0 h 1793240"/>
                <a:gd name="connsiteX3" fmla="*/ 2149254 w 2149254"/>
                <a:gd name="connsiteY3" fmla="*/ 298879 h 1793240"/>
                <a:gd name="connsiteX4" fmla="*/ 2149254 w 2149254"/>
                <a:gd name="connsiteY4" fmla="*/ 1494361 h 1793240"/>
                <a:gd name="connsiteX5" fmla="*/ 1850375 w 2149254"/>
                <a:gd name="connsiteY5" fmla="*/ 1793240 h 1793240"/>
                <a:gd name="connsiteX6" fmla="*/ 298879 w 2149254"/>
                <a:gd name="connsiteY6" fmla="*/ 1793240 h 1793240"/>
                <a:gd name="connsiteX7" fmla="*/ 0 w 2149254"/>
                <a:gd name="connsiteY7" fmla="*/ 1494361 h 1793240"/>
                <a:gd name="connsiteX8" fmla="*/ 0 w 2149254"/>
                <a:gd name="connsiteY8" fmla="*/ 298879 h 179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254" h="1793240">
                  <a:moveTo>
                    <a:pt x="0" y="298879"/>
                  </a:moveTo>
                  <a:cubicBezTo>
                    <a:pt x="0" y="133813"/>
                    <a:pt x="133813" y="0"/>
                    <a:pt x="298879" y="0"/>
                  </a:cubicBezTo>
                  <a:lnTo>
                    <a:pt x="1850375" y="0"/>
                  </a:lnTo>
                  <a:cubicBezTo>
                    <a:pt x="2015441" y="0"/>
                    <a:pt x="2149254" y="133813"/>
                    <a:pt x="2149254" y="298879"/>
                  </a:cubicBezTo>
                  <a:lnTo>
                    <a:pt x="2149254" y="1494361"/>
                  </a:lnTo>
                  <a:cubicBezTo>
                    <a:pt x="2149254" y="1659427"/>
                    <a:pt x="2015441" y="1793240"/>
                    <a:pt x="1850375" y="1793240"/>
                  </a:cubicBezTo>
                  <a:lnTo>
                    <a:pt x="298879" y="1793240"/>
                  </a:lnTo>
                  <a:cubicBezTo>
                    <a:pt x="133813" y="1793240"/>
                    <a:pt x="0" y="1659427"/>
                    <a:pt x="0" y="1494361"/>
                  </a:cubicBezTo>
                  <a:lnTo>
                    <a:pt x="0" y="298879"/>
                  </a:lnTo>
                  <a:close/>
                </a:path>
              </a:pathLst>
            </a:custGeom>
            <a:solidFill>
              <a:srgbClr val="2F2D9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309" tIns="152309" rIns="152309" bIns="152309" numCol="1" spcCol="1270" anchor="b" anchorCtr="0">
              <a:noAutofit/>
            </a:bodyPr>
            <a:lstStyle/>
            <a:p>
              <a:pPr marL="285750" lvl="0" indent="-285750" defTabSz="755650">
                <a:spcBef>
                  <a:spcPct val="0"/>
                </a:spcBef>
                <a:spcAft>
                  <a:spcPct val="35000"/>
                </a:spcAft>
                <a:buFont typeface="Arial" panose="020B0604020202020204" pitchFamily="34" charset="0"/>
                <a:buChar char="•"/>
              </a:pPr>
              <a:r>
                <a:rPr lang="de-DE" sz="1700" dirty="0">
                  <a:latin typeface="Arial" panose="020B0604020202020204" pitchFamily="34" charset="0"/>
                  <a:cs typeface="Arial" panose="020B0604020202020204" pitchFamily="34" charset="0"/>
                </a:rPr>
                <a:t>Container </a:t>
              </a:r>
              <a:r>
                <a:rPr lang="de-DE" sz="1700" dirty="0" err="1">
                  <a:latin typeface="Arial" panose="020B0604020202020204" pitchFamily="34" charset="0"/>
                  <a:cs typeface="Arial" panose="020B0604020202020204" pitchFamily="34" charset="0"/>
                </a:rPr>
                <a:t>concept</a:t>
              </a:r>
              <a:r>
                <a:rPr lang="de-DE" sz="1700" dirty="0">
                  <a:latin typeface="Arial" panose="020B0604020202020204" pitchFamily="34" charset="0"/>
                  <a:cs typeface="Arial" panose="020B0604020202020204" pitchFamily="34" charset="0"/>
                </a:rPr>
                <a:t> </a:t>
              </a:r>
            </a:p>
            <a:p>
              <a:pPr marL="285750" lvl="0" indent="-285750" defTabSz="755650">
                <a:spcBef>
                  <a:spcPct val="0"/>
                </a:spcBef>
                <a:spcAft>
                  <a:spcPct val="35000"/>
                </a:spcAft>
                <a:buFont typeface="Arial" panose="020B0604020202020204" pitchFamily="34" charset="0"/>
                <a:buChar char="•"/>
              </a:pPr>
              <a:r>
                <a:rPr lang="de-DE" sz="1700" dirty="0">
                  <a:latin typeface="Arial" panose="020B0604020202020204" pitchFamily="34" charset="0"/>
                  <a:cs typeface="Arial" panose="020B0604020202020204" pitchFamily="34" charset="0"/>
                </a:rPr>
                <a:t>MDB </a:t>
              </a:r>
              <a:r>
                <a:rPr lang="de-DE" sz="1700" dirty="0" err="1" smtClean="0">
                  <a:latin typeface="Arial" panose="020B0604020202020204" pitchFamily="34" charset="0"/>
                  <a:cs typeface="Arial" panose="020B0604020202020204" pitchFamily="34" charset="0"/>
                </a:rPr>
                <a:t>scheme</a:t>
              </a:r>
              <a:endParaRPr lang="de-DE" sz="1700" dirty="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dirty="0">
                  <a:latin typeface="Arial" panose="020B0604020202020204" pitchFamily="34" charset="0"/>
                  <a:cs typeface="Arial" panose="020B0604020202020204" pitchFamily="34" charset="0"/>
                </a:rPr>
                <a:t>MS </a:t>
              </a:r>
              <a:r>
                <a:rPr lang="de-DE" sz="1700" dirty="0" err="1">
                  <a:latin typeface="Arial" panose="020B0604020202020204" pitchFamily="34" charset="0"/>
                  <a:cs typeface="Arial" panose="020B0604020202020204" pitchFamily="34" charset="0"/>
                </a:rPr>
                <a:t>architecture</a:t>
              </a:r>
              <a:endParaRPr lang="de-DE" sz="1700" dirty="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dirty="0" smtClean="0">
                  <a:latin typeface="Arial" panose="020B0604020202020204" pitchFamily="34" charset="0"/>
                  <a:cs typeface="Arial" panose="020B0604020202020204" pitchFamily="34" charset="0"/>
                </a:rPr>
                <a:t>Interface design</a:t>
              </a:r>
              <a:endParaRPr lang="de-DE" sz="1700" dirty="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User </a:t>
              </a:r>
              <a:r>
                <a:rPr lang="de-DE" sz="1700" kern="1200" dirty="0" err="1" smtClean="0">
                  <a:latin typeface="Arial" panose="020B0604020202020204" pitchFamily="34" charset="0"/>
                  <a:cs typeface="Arial" panose="020B0604020202020204" pitchFamily="34" charset="0"/>
                </a:rPr>
                <a:t>stories</a:t>
              </a:r>
              <a:endParaRPr lang="de-DE" sz="1700" kern="1200" dirty="0" smtClean="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kern="1200" dirty="0" err="1" smtClean="0">
                  <a:latin typeface="Arial" panose="020B0604020202020204" pitchFamily="34" charset="0"/>
                  <a:cs typeface="Arial" panose="020B0604020202020204" pitchFamily="34" charset="0"/>
                </a:rPr>
                <a:t>Roles</a:t>
              </a:r>
              <a:r>
                <a:rPr lang="de-DE" sz="1700" kern="1200" dirty="0" smtClean="0">
                  <a:latin typeface="Arial" panose="020B0604020202020204" pitchFamily="34" charset="0"/>
                  <a:cs typeface="Arial" panose="020B0604020202020204" pitchFamily="34" charset="0"/>
                </a:rPr>
                <a:t> in </a:t>
              </a:r>
              <a:r>
                <a:rPr lang="de-DE" sz="1700" kern="1200" dirty="0" err="1" smtClean="0">
                  <a:latin typeface="Arial" panose="020B0604020202020204" pitchFamily="34" charset="0"/>
                  <a:cs typeface="Arial" panose="020B0604020202020204" pitchFamily="34" charset="0"/>
                </a:rPr>
                <a:t>the</a:t>
              </a:r>
              <a:r>
                <a:rPr lang="de-DE" sz="1700" kern="1200" dirty="0" smtClean="0">
                  <a:latin typeface="Arial" panose="020B0604020202020204" pitchFamily="34" charset="0"/>
                  <a:cs typeface="Arial" panose="020B0604020202020204" pitchFamily="34" charset="0"/>
                </a:rPr>
                <a:t> </a:t>
              </a:r>
              <a:r>
                <a:rPr lang="de-DE" sz="1700" kern="1200" dirty="0" err="1" smtClean="0">
                  <a:latin typeface="Arial" panose="020B0604020202020204" pitchFamily="34" charset="0"/>
                  <a:cs typeface="Arial" panose="020B0604020202020204" pitchFamily="34" charset="0"/>
                </a:rPr>
                <a:t>repo</a:t>
              </a:r>
              <a:endParaRPr lang="de-DE" sz="1700" dirty="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UI </a:t>
              </a:r>
              <a:r>
                <a:rPr lang="de-DE" sz="1700" kern="1200" dirty="0" err="1" smtClean="0">
                  <a:latin typeface="Arial" panose="020B0604020202020204" pitchFamily="34" charset="0"/>
                  <a:cs typeface="Arial" panose="020B0604020202020204" pitchFamily="34" charset="0"/>
                </a:rPr>
                <a:t>mock-ups</a:t>
              </a:r>
              <a:endParaRPr lang="de-DE" sz="1700" kern="1200" dirty="0">
                <a:latin typeface="Arial" panose="020B0604020202020204" pitchFamily="34" charset="0"/>
                <a:cs typeface="Arial" panose="020B0604020202020204" pitchFamily="34" charset="0"/>
              </a:endParaRPr>
            </a:p>
          </p:txBody>
        </p:sp>
        <p:sp>
          <p:nvSpPr>
            <p:cNvPr id="9" name="Freihandform 8"/>
            <p:cNvSpPr/>
            <p:nvPr/>
          </p:nvSpPr>
          <p:spPr>
            <a:xfrm>
              <a:off x="3486201" y="1668158"/>
              <a:ext cx="2063312" cy="2710739"/>
            </a:xfrm>
            <a:custGeom>
              <a:avLst/>
              <a:gdLst>
                <a:gd name="connsiteX0" fmla="*/ 0 w 2380618"/>
                <a:gd name="connsiteY0" fmla="*/ 298879 h 1793240"/>
                <a:gd name="connsiteX1" fmla="*/ 298879 w 2380618"/>
                <a:gd name="connsiteY1" fmla="*/ 0 h 1793240"/>
                <a:gd name="connsiteX2" fmla="*/ 2081739 w 2380618"/>
                <a:gd name="connsiteY2" fmla="*/ 0 h 1793240"/>
                <a:gd name="connsiteX3" fmla="*/ 2380618 w 2380618"/>
                <a:gd name="connsiteY3" fmla="*/ 298879 h 1793240"/>
                <a:gd name="connsiteX4" fmla="*/ 2380618 w 2380618"/>
                <a:gd name="connsiteY4" fmla="*/ 1494361 h 1793240"/>
                <a:gd name="connsiteX5" fmla="*/ 2081739 w 2380618"/>
                <a:gd name="connsiteY5" fmla="*/ 1793240 h 1793240"/>
                <a:gd name="connsiteX6" fmla="*/ 298879 w 2380618"/>
                <a:gd name="connsiteY6" fmla="*/ 1793240 h 1793240"/>
                <a:gd name="connsiteX7" fmla="*/ 0 w 2380618"/>
                <a:gd name="connsiteY7" fmla="*/ 1494361 h 1793240"/>
                <a:gd name="connsiteX8" fmla="*/ 0 w 2380618"/>
                <a:gd name="connsiteY8" fmla="*/ 298879 h 179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0618" h="1793240">
                  <a:moveTo>
                    <a:pt x="0" y="298879"/>
                  </a:moveTo>
                  <a:cubicBezTo>
                    <a:pt x="0" y="133813"/>
                    <a:pt x="133813" y="0"/>
                    <a:pt x="298879" y="0"/>
                  </a:cubicBezTo>
                  <a:lnTo>
                    <a:pt x="2081739" y="0"/>
                  </a:lnTo>
                  <a:cubicBezTo>
                    <a:pt x="2246805" y="0"/>
                    <a:pt x="2380618" y="133813"/>
                    <a:pt x="2380618" y="298879"/>
                  </a:cubicBezTo>
                  <a:lnTo>
                    <a:pt x="2380618" y="1494361"/>
                  </a:lnTo>
                  <a:cubicBezTo>
                    <a:pt x="2380618" y="1659427"/>
                    <a:pt x="2246805" y="1793240"/>
                    <a:pt x="2081739" y="1793240"/>
                  </a:cubicBezTo>
                  <a:lnTo>
                    <a:pt x="298879" y="1793240"/>
                  </a:lnTo>
                  <a:cubicBezTo>
                    <a:pt x="133813" y="1793240"/>
                    <a:pt x="0" y="1659427"/>
                    <a:pt x="0" y="1494361"/>
                  </a:cubicBezTo>
                  <a:lnTo>
                    <a:pt x="0" y="298879"/>
                  </a:lnTo>
                  <a:close/>
                </a:path>
              </a:pathLst>
            </a:custGeom>
            <a:solidFill>
              <a:srgbClr val="2F2D9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309" tIns="152309" rIns="152309" bIns="152309" numCol="1" spcCol="1270" anchor="b" anchorCtr="0">
              <a:noAutofit/>
            </a:bodyPr>
            <a:lstStyle/>
            <a:p>
              <a:pPr marL="285750" lvl="0" indent="-285750" defTabSz="755650">
                <a:lnSpc>
                  <a:spcPct val="90000"/>
                </a:lnSpc>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1st MS </a:t>
              </a:r>
              <a:r>
                <a:rPr lang="de-DE" sz="1700" kern="1200" dirty="0" err="1" smtClean="0">
                  <a:latin typeface="Arial" panose="020B0604020202020204" pitchFamily="34" charset="0"/>
                  <a:cs typeface="Arial" panose="020B0604020202020204" pitchFamily="34" charset="0"/>
                </a:rPr>
                <a:t>implementation</a:t>
              </a:r>
              <a:endParaRPr lang="de-DE" sz="1700" dirty="0">
                <a:latin typeface="Arial" panose="020B0604020202020204" pitchFamily="34" charset="0"/>
                <a:cs typeface="Arial" panose="020B0604020202020204" pitchFamily="34" charset="0"/>
              </a:endParaRPr>
            </a:p>
            <a:p>
              <a:pPr marL="285750" lvl="0" indent="-285750" defTabSz="755650">
                <a:lnSpc>
                  <a:spcPct val="90000"/>
                </a:lnSpc>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1st UI </a:t>
              </a:r>
              <a:r>
                <a:rPr lang="de-DE" sz="1700" kern="1200" dirty="0" err="1" smtClean="0">
                  <a:latin typeface="Arial" panose="020B0604020202020204" pitchFamily="34" charset="0"/>
                  <a:cs typeface="Arial" panose="020B0604020202020204" pitchFamily="34" charset="0"/>
                </a:rPr>
                <a:t>implementation</a:t>
              </a:r>
              <a:endParaRPr lang="de-DE" sz="1700" dirty="0">
                <a:latin typeface="Arial" panose="020B0604020202020204" pitchFamily="34" charset="0"/>
                <a:cs typeface="Arial" panose="020B0604020202020204" pitchFamily="34" charset="0"/>
              </a:endParaRPr>
            </a:p>
            <a:p>
              <a:pPr marL="285750" lvl="0" indent="-285750" defTabSz="755650">
                <a:lnSpc>
                  <a:spcPct val="90000"/>
                </a:lnSpc>
                <a:spcBef>
                  <a:spcPct val="0"/>
                </a:spcBef>
                <a:spcAft>
                  <a:spcPct val="35000"/>
                </a:spcAft>
                <a:buFont typeface="Arial" panose="020B0604020202020204" pitchFamily="34" charset="0"/>
                <a:buChar char="•"/>
              </a:pPr>
              <a:r>
                <a:rPr lang="de-DE" sz="1700" kern="1200" dirty="0" err="1" smtClean="0">
                  <a:latin typeface="Arial" panose="020B0604020202020204" pitchFamily="34" charset="0"/>
                  <a:cs typeface="Arial" panose="020B0604020202020204" pitchFamily="34" charset="0"/>
                </a:rPr>
                <a:t>test</a:t>
              </a:r>
              <a:r>
                <a:rPr lang="de-DE" sz="1700" kern="1200" dirty="0" smtClean="0">
                  <a:latin typeface="Arial" panose="020B0604020202020204" pitchFamily="34" charset="0"/>
                  <a:cs typeface="Arial" panose="020B0604020202020204" pitchFamily="34" charset="0"/>
                </a:rPr>
                <a:t> </a:t>
              </a:r>
              <a:r>
                <a:rPr lang="de-DE" sz="1700" kern="1200" dirty="0" err="1" smtClean="0">
                  <a:latin typeface="Arial" panose="020B0604020202020204" pitchFamily="34" charset="0"/>
                  <a:cs typeface="Arial" panose="020B0604020202020204" pitchFamily="34" charset="0"/>
                </a:rPr>
                <a:t>data</a:t>
              </a:r>
              <a:endParaRPr lang="de-DE" sz="1700" kern="1200" dirty="0">
                <a:latin typeface="Arial" panose="020B0604020202020204" pitchFamily="34" charset="0"/>
                <a:cs typeface="Arial" panose="020B0604020202020204" pitchFamily="34" charset="0"/>
              </a:endParaRPr>
            </a:p>
          </p:txBody>
        </p:sp>
        <p:sp>
          <p:nvSpPr>
            <p:cNvPr id="10" name="Freihandform 9"/>
            <p:cNvSpPr/>
            <p:nvPr/>
          </p:nvSpPr>
          <p:spPr>
            <a:xfrm>
              <a:off x="5746388" y="1670401"/>
              <a:ext cx="1907776" cy="2727720"/>
            </a:xfrm>
            <a:custGeom>
              <a:avLst/>
              <a:gdLst>
                <a:gd name="connsiteX0" fmla="*/ 0 w 1902390"/>
                <a:gd name="connsiteY0" fmla="*/ 298879 h 1793240"/>
                <a:gd name="connsiteX1" fmla="*/ 298879 w 1902390"/>
                <a:gd name="connsiteY1" fmla="*/ 0 h 1793240"/>
                <a:gd name="connsiteX2" fmla="*/ 1603511 w 1902390"/>
                <a:gd name="connsiteY2" fmla="*/ 0 h 1793240"/>
                <a:gd name="connsiteX3" fmla="*/ 1902390 w 1902390"/>
                <a:gd name="connsiteY3" fmla="*/ 298879 h 1793240"/>
                <a:gd name="connsiteX4" fmla="*/ 1902390 w 1902390"/>
                <a:gd name="connsiteY4" fmla="*/ 1494361 h 1793240"/>
                <a:gd name="connsiteX5" fmla="*/ 1603511 w 1902390"/>
                <a:gd name="connsiteY5" fmla="*/ 1793240 h 1793240"/>
                <a:gd name="connsiteX6" fmla="*/ 298879 w 1902390"/>
                <a:gd name="connsiteY6" fmla="*/ 1793240 h 1793240"/>
                <a:gd name="connsiteX7" fmla="*/ 0 w 1902390"/>
                <a:gd name="connsiteY7" fmla="*/ 1494361 h 1793240"/>
                <a:gd name="connsiteX8" fmla="*/ 0 w 1902390"/>
                <a:gd name="connsiteY8" fmla="*/ 298879 h 179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2390" h="1793240">
                  <a:moveTo>
                    <a:pt x="0" y="298879"/>
                  </a:moveTo>
                  <a:cubicBezTo>
                    <a:pt x="0" y="133813"/>
                    <a:pt x="133813" y="0"/>
                    <a:pt x="298879" y="0"/>
                  </a:cubicBezTo>
                  <a:lnTo>
                    <a:pt x="1603511" y="0"/>
                  </a:lnTo>
                  <a:cubicBezTo>
                    <a:pt x="1768577" y="0"/>
                    <a:pt x="1902390" y="133813"/>
                    <a:pt x="1902390" y="298879"/>
                  </a:cubicBezTo>
                  <a:lnTo>
                    <a:pt x="1902390" y="1494361"/>
                  </a:lnTo>
                  <a:cubicBezTo>
                    <a:pt x="1902390" y="1659427"/>
                    <a:pt x="1768577" y="1793240"/>
                    <a:pt x="1603511" y="1793240"/>
                  </a:cubicBezTo>
                  <a:lnTo>
                    <a:pt x="298879" y="1793240"/>
                  </a:lnTo>
                  <a:cubicBezTo>
                    <a:pt x="133813" y="1793240"/>
                    <a:pt x="0" y="1659427"/>
                    <a:pt x="0" y="1494361"/>
                  </a:cubicBezTo>
                  <a:lnTo>
                    <a:pt x="0" y="298879"/>
                  </a:lnTo>
                  <a:close/>
                </a:path>
              </a:pathLst>
            </a:custGeom>
            <a:solidFill>
              <a:srgbClr val="2F2D9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309" tIns="152309" rIns="152309" bIns="152309" numCol="1" spcCol="1270" anchor="b" anchorCtr="0">
              <a:noAutofit/>
            </a:bodyPr>
            <a:lstStyle/>
            <a:p>
              <a:pPr marL="285750" lvl="0" indent="-285750" defTabSz="755650">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CRUD </a:t>
              </a:r>
              <a:r>
                <a:rPr lang="de-DE" sz="1700" kern="1200" dirty="0" err="1" smtClean="0">
                  <a:latin typeface="Arial" panose="020B0604020202020204" pitchFamily="34" charset="0"/>
                  <a:cs typeface="Arial" panose="020B0604020202020204" pitchFamily="34" charset="0"/>
                </a:rPr>
                <a:t>operations</a:t>
              </a:r>
              <a:endParaRPr lang="de-DE" sz="1700" dirty="0">
                <a:latin typeface="Arial" panose="020B0604020202020204" pitchFamily="34" charset="0"/>
                <a:cs typeface="Arial" panose="020B0604020202020204" pitchFamily="34" charset="0"/>
              </a:endParaRPr>
            </a:p>
            <a:p>
              <a:pPr marL="285750" lvl="0" indent="-285750" defTabSz="755650">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Create </a:t>
              </a:r>
              <a:r>
                <a:rPr lang="de-DE" sz="1700" kern="1200" dirty="0" err="1" smtClean="0">
                  <a:latin typeface="Arial" panose="020B0604020202020204" pitchFamily="34" charset="0"/>
                  <a:cs typeface="Arial" panose="020B0604020202020204" pitchFamily="34" charset="0"/>
                </a:rPr>
                <a:t>table</a:t>
              </a:r>
              <a:r>
                <a:rPr lang="de-DE" sz="1700" kern="1200" dirty="0" smtClean="0">
                  <a:latin typeface="Arial" panose="020B0604020202020204" pitchFamily="34" charset="0"/>
                  <a:cs typeface="Arial" panose="020B0604020202020204" pitchFamily="34" charset="0"/>
                </a:rPr>
                <a:t> via CSV</a:t>
              </a:r>
            </a:p>
            <a:p>
              <a:pPr marL="285750" indent="-285750" defTabSz="755650">
                <a:spcBef>
                  <a:spcPct val="0"/>
                </a:spcBef>
                <a:spcAft>
                  <a:spcPct val="35000"/>
                </a:spcAft>
                <a:buFont typeface="Arial" panose="020B0604020202020204" pitchFamily="34" charset="0"/>
                <a:buChar char="•"/>
              </a:pPr>
              <a:r>
                <a:rPr lang="de-DE" sz="1700" dirty="0">
                  <a:latin typeface="Arial" panose="020B0604020202020204" pitchFamily="34" charset="0"/>
                  <a:cs typeface="Arial" panose="020B0604020202020204" pitchFamily="34" charset="0"/>
                </a:rPr>
                <a:t>List DBs </a:t>
              </a:r>
              <a:endParaRPr lang="de-DE" sz="1700" kern="1200" dirty="0">
                <a:latin typeface="Arial" panose="020B0604020202020204" pitchFamily="34" charset="0"/>
                <a:cs typeface="Arial" panose="020B0604020202020204" pitchFamily="34" charset="0"/>
              </a:endParaRPr>
            </a:p>
          </p:txBody>
        </p:sp>
        <p:sp>
          <p:nvSpPr>
            <p:cNvPr id="11" name="Freihandform 10"/>
            <p:cNvSpPr/>
            <p:nvPr/>
          </p:nvSpPr>
          <p:spPr>
            <a:xfrm>
              <a:off x="7823927" y="1665912"/>
              <a:ext cx="2133957" cy="2693725"/>
            </a:xfrm>
            <a:custGeom>
              <a:avLst/>
              <a:gdLst>
                <a:gd name="connsiteX0" fmla="*/ 0 w 1610133"/>
                <a:gd name="connsiteY0" fmla="*/ 268361 h 1793240"/>
                <a:gd name="connsiteX1" fmla="*/ 268361 w 1610133"/>
                <a:gd name="connsiteY1" fmla="*/ 0 h 1793240"/>
                <a:gd name="connsiteX2" fmla="*/ 1341772 w 1610133"/>
                <a:gd name="connsiteY2" fmla="*/ 0 h 1793240"/>
                <a:gd name="connsiteX3" fmla="*/ 1610133 w 1610133"/>
                <a:gd name="connsiteY3" fmla="*/ 268361 h 1793240"/>
                <a:gd name="connsiteX4" fmla="*/ 1610133 w 1610133"/>
                <a:gd name="connsiteY4" fmla="*/ 1524879 h 1793240"/>
                <a:gd name="connsiteX5" fmla="*/ 1341772 w 1610133"/>
                <a:gd name="connsiteY5" fmla="*/ 1793240 h 1793240"/>
                <a:gd name="connsiteX6" fmla="*/ 268361 w 1610133"/>
                <a:gd name="connsiteY6" fmla="*/ 1793240 h 1793240"/>
                <a:gd name="connsiteX7" fmla="*/ 0 w 1610133"/>
                <a:gd name="connsiteY7" fmla="*/ 1524879 h 1793240"/>
                <a:gd name="connsiteX8" fmla="*/ 0 w 1610133"/>
                <a:gd name="connsiteY8" fmla="*/ 268361 h 179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133" h="1793240">
                  <a:moveTo>
                    <a:pt x="0" y="268361"/>
                  </a:moveTo>
                  <a:cubicBezTo>
                    <a:pt x="0" y="120149"/>
                    <a:pt x="120149" y="0"/>
                    <a:pt x="268361" y="0"/>
                  </a:cubicBezTo>
                  <a:lnTo>
                    <a:pt x="1341772" y="0"/>
                  </a:lnTo>
                  <a:cubicBezTo>
                    <a:pt x="1489984" y="0"/>
                    <a:pt x="1610133" y="120149"/>
                    <a:pt x="1610133" y="268361"/>
                  </a:cubicBezTo>
                  <a:lnTo>
                    <a:pt x="1610133" y="1524879"/>
                  </a:lnTo>
                  <a:cubicBezTo>
                    <a:pt x="1610133" y="1673091"/>
                    <a:pt x="1489984" y="1793240"/>
                    <a:pt x="1341772" y="1793240"/>
                  </a:cubicBezTo>
                  <a:lnTo>
                    <a:pt x="268361" y="1793240"/>
                  </a:lnTo>
                  <a:cubicBezTo>
                    <a:pt x="120149" y="1793240"/>
                    <a:pt x="0" y="1673091"/>
                    <a:pt x="0" y="1524879"/>
                  </a:cubicBezTo>
                  <a:lnTo>
                    <a:pt x="0" y="268361"/>
                  </a:lnTo>
                  <a:close/>
                </a:path>
              </a:pathLst>
            </a:custGeom>
            <a:solidFill>
              <a:srgbClr val="2F2D9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3370" tIns="143370" rIns="143370" bIns="143370" numCol="1" spcCol="1270" anchor="b" anchorCtr="0">
              <a:noAutofit/>
            </a:bodyPr>
            <a:lstStyle/>
            <a:p>
              <a:pPr marL="285750" lvl="0" indent="-285750" defTabSz="755650">
                <a:lnSpc>
                  <a:spcPct val="90000"/>
                </a:lnSpc>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Query </a:t>
              </a:r>
              <a:r>
                <a:rPr lang="de-DE" sz="1700" kern="1200" dirty="0" err="1" smtClean="0">
                  <a:latin typeface="Arial" panose="020B0604020202020204" pitchFamily="34" charset="0"/>
                  <a:cs typeface="Arial" panose="020B0604020202020204" pitchFamily="34" charset="0"/>
                </a:rPr>
                <a:t>service</a:t>
              </a:r>
              <a:endParaRPr lang="de-DE" sz="1700" kern="1200" dirty="0" smtClean="0">
                <a:latin typeface="Arial" panose="020B0604020202020204" pitchFamily="34" charset="0"/>
                <a:cs typeface="Arial" panose="020B0604020202020204" pitchFamily="34" charset="0"/>
              </a:endParaRPr>
            </a:p>
            <a:p>
              <a:pPr marL="285750" lvl="0" indent="-285750" defTabSz="755650">
                <a:lnSpc>
                  <a:spcPct val="90000"/>
                </a:lnSpc>
                <a:spcBef>
                  <a:spcPct val="0"/>
                </a:spcBef>
                <a:spcAft>
                  <a:spcPct val="35000"/>
                </a:spcAft>
                <a:buFont typeface="Arial" panose="020B0604020202020204" pitchFamily="34" charset="0"/>
                <a:buChar char="•"/>
              </a:pPr>
              <a:r>
                <a:rPr lang="de-DE" sz="1700" dirty="0" err="1" smtClean="0">
                  <a:latin typeface="Arial" panose="020B0604020202020204" pitchFamily="34" charset="0"/>
                  <a:cs typeface="Arial" panose="020B0604020202020204" pitchFamily="34" charset="0"/>
                </a:rPr>
                <a:t>Analyze</a:t>
              </a:r>
              <a:r>
                <a:rPr lang="de-DE" sz="1700" dirty="0" smtClean="0">
                  <a:latin typeface="Arial" panose="020B0604020202020204" pitchFamily="34" charset="0"/>
                  <a:cs typeface="Arial" panose="020B0604020202020204" pitchFamily="34" charset="0"/>
                </a:rPr>
                <a:t> </a:t>
              </a:r>
              <a:r>
                <a:rPr lang="de-DE" sz="1700" dirty="0" err="1" smtClean="0">
                  <a:latin typeface="Arial" panose="020B0604020202020204" pitchFamily="34" charset="0"/>
                  <a:cs typeface="Arial" panose="020B0604020202020204" pitchFamily="34" charset="0"/>
                </a:rPr>
                <a:t>service</a:t>
              </a:r>
              <a:endParaRPr lang="de-DE" sz="1700" dirty="0" smtClean="0">
                <a:latin typeface="Arial" panose="020B0604020202020204" pitchFamily="34" charset="0"/>
                <a:cs typeface="Arial" panose="020B0604020202020204" pitchFamily="34" charset="0"/>
              </a:endParaRPr>
            </a:p>
            <a:p>
              <a:pPr marL="285750" lvl="0" indent="-285750" defTabSz="755650">
                <a:lnSpc>
                  <a:spcPct val="90000"/>
                </a:lnSpc>
                <a:spcBef>
                  <a:spcPct val="0"/>
                </a:spcBef>
                <a:spcAft>
                  <a:spcPct val="35000"/>
                </a:spcAft>
                <a:buFont typeface="Arial" panose="020B0604020202020204" pitchFamily="34" charset="0"/>
                <a:buChar char="•"/>
              </a:pPr>
              <a:r>
                <a:rPr lang="de-DE" sz="1700" kern="1200" dirty="0" smtClean="0">
                  <a:latin typeface="Arial" panose="020B0604020202020204" pitchFamily="34" charset="0"/>
                  <a:cs typeface="Arial" panose="020B0604020202020204" pitchFamily="34" charset="0"/>
                </a:rPr>
                <a:t>Search </a:t>
              </a:r>
              <a:r>
                <a:rPr lang="de-DE" sz="1700" kern="1200" dirty="0" err="1" smtClean="0">
                  <a:latin typeface="Arial" panose="020B0604020202020204" pitchFamily="34" charset="0"/>
                  <a:cs typeface="Arial" panose="020B0604020202020204" pitchFamily="34" charset="0"/>
                </a:rPr>
                <a:t>service</a:t>
              </a:r>
              <a:endParaRPr lang="de-DE" sz="1700" kern="1200" dirty="0" smtClean="0">
                <a:latin typeface="Arial" panose="020B0604020202020204" pitchFamily="34" charset="0"/>
                <a:cs typeface="Arial" panose="020B0604020202020204" pitchFamily="34" charset="0"/>
              </a:endParaRPr>
            </a:p>
            <a:p>
              <a:pPr marL="285750" lvl="0" indent="-285750" defTabSz="755650">
                <a:lnSpc>
                  <a:spcPct val="90000"/>
                </a:lnSpc>
                <a:spcBef>
                  <a:spcPct val="0"/>
                </a:spcBef>
                <a:spcAft>
                  <a:spcPct val="35000"/>
                </a:spcAft>
                <a:buFont typeface="Arial" panose="020B0604020202020204" pitchFamily="34" charset="0"/>
                <a:buChar char="•"/>
              </a:pPr>
              <a:r>
                <a:rPr lang="de-DE" sz="1700" dirty="0" smtClean="0">
                  <a:latin typeface="Arial" panose="020B0604020202020204" pitchFamily="34" charset="0"/>
                  <a:cs typeface="Arial" panose="020B0604020202020204" pitchFamily="34" charset="0"/>
                </a:rPr>
                <a:t>Data </a:t>
              </a:r>
              <a:r>
                <a:rPr lang="de-DE" sz="1700" dirty="0" err="1" smtClean="0">
                  <a:latin typeface="Arial" panose="020B0604020202020204" pitchFamily="34" charset="0"/>
                  <a:cs typeface="Arial" panose="020B0604020202020204" pitchFamily="34" charset="0"/>
                </a:rPr>
                <a:t>citation</a:t>
              </a:r>
              <a:r>
                <a:rPr lang="de-DE" sz="1700" kern="1200" dirty="0" smtClean="0">
                  <a:latin typeface="Arial" panose="020B0604020202020204" pitchFamily="34" charset="0"/>
                  <a:cs typeface="Arial" panose="020B0604020202020204" pitchFamily="34" charset="0"/>
                </a:rPr>
                <a:t> </a:t>
              </a:r>
              <a:endParaRPr lang="de-DE" sz="1700" kern="1200" dirty="0">
                <a:latin typeface="Arial" panose="020B0604020202020204" pitchFamily="34" charset="0"/>
                <a:cs typeface="Arial" panose="020B0604020202020204" pitchFamily="34" charset="0"/>
              </a:endParaRPr>
            </a:p>
          </p:txBody>
        </p:sp>
        <p:sp>
          <p:nvSpPr>
            <p:cNvPr id="12" name="Freihandform 11"/>
            <p:cNvSpPr/>
            <p:nvPr/>
          </p:nvSpPr>
          <p:spPr>
            <a:xfrm>
              <a:off x="10127647" y="1632685"/>
              <a:ext cx="1747938" cy="2676713"/>
            </a:xfrm>
            <a:custGeom>
              <a:avLst/>
              <a:gdLst>
                <a:gd name="connsiteX0" fmla="*/ 0 w 1825055"/>
                <a:gd name="connsiteY0" fmla="*/ 298879 h 1793240"/>
                <a:gd name="connsiteX1" fmla="*/ 298879 w 1825055"/>
                <a:gd name="connsiteY1" fmla="*/ 0 h 1793240"/>
                <a:gd name="connsiteX2" fmla="*/ 1526176 w 1825055"/>
                <a:gd name="connsiteY2" fmla="*/ 0 h 1793240"/>
                <a:gd name="connsiteX3" fmla="*/ 1825055 w 1825055"/>
                <a:gd name="connsiteY3" fmla="*/ 298879 h 1793240"/>
                <a:gd name="connsiteX4" fmla="*/ 1825055 w 1825055"/>
                <a:gd name="connsiteY4" fmla="*/ 1494361 h 1793240"/>
                <a:gd name="connsiteX5" fmla="*/ 1526176 w 1825055"/>
                <a:gd name="connsiteY5" fmla="*/ 1793240 h 1793240"/>
                <a:gd name="connsiteX6" fmla="*/ 298879 w 1825055"/>
                <a:gd name="connsiteY6" fmla="*/ 1793240 h 1793240"/>
                <a:gd name="connsiteX7" fmla="*/ 0 w 1825055"/>
                <a:gd name="connsiteY7" fmla="*/ 1494361 h 1793240"/>
                <a:gd name="connsiteX8" fmla="*/ 0 w 1825055"/>
                <a:gd name="connsiteY8" fmla="*/ 298879 h 1793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25055" h="1793240">
                  <a:moveTo>
                    <a:pt x="0" y="298879"/>
                  </a:moveTo>
                  <a:cubicBezTo>
                    <a:pt x="0" y="133813"/>
                    <a:pt x="133813" y="0"/>
                    <a:pt x="298879" y="0"/>
                  </a:cubicBezTo>
                  <a:lnTo>
                    <a:pt x="1526176" y="0"/>
                  </a:lnTo>
                  <a:cubicBezTo>
                    <a:pt x="1691242" y="0"/>
                    <a:pt x="1825055" y="133813"/>
                    <a:pt x="1825055" y="298879"/>
                  </a:cubicBezTo>
                  <a:lnTo>
                    <a:pt x="1825055" y="1494361"/>
                  </a:lnTo>
                  <a:cubicBezTo>
                    <a:pt x="1825055" y="1659427"/>
                    <a:pt x="1691242" y="1793240"/>
                    <a:pt x="1526176" y="1793240"/>
                  </a:cubicBezTo>
                  <a:lnTo>
                    <a:pt x="298879" y="1793240"/>
                  </a:lnTo>
                  <a:cubicBezTo>
                    <a:pt x="133813" y="1793240"/>
                    <a:pt x="0" y="1659427"/>
                    <a:pt x="0" y="1494361"/>
                  </a:cubicBezTo>
                  <a:lnTo>
                    <a:pt x="0" y="298879"/>
                  </a:lnTo>
                  <a:close/>
                </a:path>
              </a:pathLst>
            </a:custGeom>
            <a:solidFill>
              <a:srgbClr val="2F2D9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2309" tIns="152309" rIns="152309" bIns="152309" numCol="1" spcCol="1270" anchor="b" anchorCtr="0">
              <a:noAutofit/>
            </a:bodyPr>
            <a:lstStyle/>
            <a:p>
              <a:pPr lvl="0" algn="ctr" defTabSz="755650">
                <a:lnSpc>
                  <a:spcPct val="90000"/>
                </a:lnSpc>
                <a:spcBef>
                  <a:spcPct val="0"/>
                </a:spcBef>
                <a:spcAft>
                  <a:spcPct val="35000"/>
                </a:spcAft>
              </a:pPr>
              <a:r>
                <a:rPr lang="de-DE" sz="1700" kern="1200" dirty="0" smtClean="0">
                  <a:latin typeface="Arial" panose="020B0604020202020204" pitchFamily="34" charset="0"/>
                  <a:cs typeface="Arial" panose="020B0604020202020204" pitchFamily="34" charset="0"/>
                </a:rPr>
                <a:t>Innovative </a:t>
              </a:r>
              <a:r>
                <a:rPr lang="de-DE" sz="1700" kern="1200" dirty="0" err="1" smtClean="0">
                  <a:latin typeface="Arial" panose="020B0604020202020204" pitchFamily="34" charset="0"/>
                  <a:cs typeface="Arial" panose="020B0604020202020204" pitchFamily="34" charset="0"/>
                </a:rPr>
                <a:t>future</a:t>
              </a:r>
              <a:r>
                <a:rPr lang="de-DE" sz="1700" kern="1200" dirty="0" smtClean="0">
                  <a:latin typeface="Arial" panose="020B0604020202020204" pitchFamily="34" charset="0"/>
                  <a:cs typeface="Arial" panose="020B0604020202020204" pitchFamily="34" charset="0"/>
                </a:rPr>
                <a:t> </a:t>
              </a:r>
              <a:r>
                <a:rPr lang="de-DE" sz="1700" kern="1200" dirty="0" err="1" smtClean="0">
                  <a:latin typeface="Arial" panose="020B0604020202020204" pitchFamily="34" charset="0"/>
                  <a:cs typeface="Arial" panose="020B0604020202020204" pitchFamily="34" charset="0"/>
                </a:rPr>
                <a:t>ideas</a:t>
              </a:r>
              <a:endParaRPr lang="de-DE" sz="1700" kern="1200" dirty="0">
                <a:latin typeface="Arial" panose="020B0604020202020204" pitchFamily="34" charset="0"/>
                <a:cs typeface="Arial" panose="020B0604020202020204" pitchFamily="34" charset="0"/>
              </a:endParaRPr>
            </a:p>
          </p:txBody>
        </p:sp>
      </p:grpSp>
      <p:sp>
        <p:nvSpPr>
          <p:cNvPr id="13" name="Textfeld 12"/>
          <p:cNvSpPr txBox="1"/>
          <p:nvPr/>
        </p:nvSpPr>
        <p:spPr>
          <a:xfrm>
            <a:off x="709613" y="5545105"/>
            <a:ext cx="1345178" cy="461665"/>
          </a:xfrm>
          <a:prstGeom prst="rect">
            <a:avLst/>
          </a:prstGeom>
          <a:noFill/>
        </p:spPr>
        <p:txBody>
          <a:bodyPr wrap="square" rtlCol="0">
            <a:spAutoFit/>
          </a:bodyPr>
          <a:lstStyle/>
          <a:p>
            <a:r>
              <a:rPr lang="de-AT" sz="2400" dirty="0" smtClean="0"/>
              <a:t>2020</a:t>
            </a:r>
            <a:endParaRPr lang="de-AT" sz="2400" dirty="0"/>
          </a:p>
        </p:txBody>
      </p:sp>
      <p:sp>
        <p:nvSpPr>
          <p:cNvPr id="14" name="Textfeld 13"/>
          <p:cNvSpPr txBox="1"/>
          <p:nvPr/>
        </p:nvSpPr>
        <p:spPr>
          <a:xfrm>
            <a:off x="5145033" y="5551097"/>
            <a:ext cx="1345178" cy="461665"/>
          </a:xfrm>
          <a:prstGeom prst="rect">
            <a:avLst/>
          </a:prstGeom>
          <a:noFill/>
        </p:spPr>
        <p:txBody>
          <a:bodyPr wrap="square" rtlCol="0">
            <a:spAutoFit/>
          </a:bodyPr>
          <a:lstStyle/>
          <a:p>
            <a:r>
              <a:rPr lang="de-AT" sz="2400" dirty="0" smtClean="0"/>
              <a:t>2021</a:t>
            </a:r>
            <a:endParaRPr lang="de-AT" sz="2400" dirty="0"/>
          </a:p>
        </p:txBody>
      </p:sp>
      <p:sp>
        <p:nvSpPr>
          <p:cNvPr id="16" name="Textfeld 15"/>
          <p:cNvSpPr txBox="1"/>
          <p:nvPr/>
        </p:nvSpPr>
        <p:spPr>
          <a:xfrm>
            <a:off x="7883611" y="5546638"/>
            <a:ext cx="1345178" cy="461665"/>
          </a:xfrm>
          <a:prstGeom prst="rect">
            <a:avLst/>
          </a:prstGeom>
          <a:noFill/>
        </p:spPr>
        <p:txBody>
          <a:bodyPr wrap="square" rtlCol="0">
            <a:spAutoFit/>
          </a:bodyPr>
          <a:lstStyle/>
          <a:p>
            <a:r>
              <a:rPr lang="de-AT" sz="2400" dirty="0" err="1" smtClean="0"/>
              <a:t>now</a:t>
            </a:r>
            <a:endParaRPr lang="de-AT" sz="2400" dirty="0"/>
          </a:p>
        </p:txBody>
      </p:sp>
      <p:sp>
        <p:nvSpPr>
          <p:cNvPr id="17" name="Textfeld 16"/>
          <p:cNvSpPr txBox="1"/>
          <p:nvPr/>
        </p:nvSpPr>
        <p:spPr>
          <a:xfrm>
            <a:off x="10462437" y="5515623"/>
            <a:ext cx="1729563" cy="461665"/>
          </a:xfrm>
          <a:prstGeom prst="rect">
            <a:avLst/>
          </a:prstGeom>
          <a:noFill/>
        </p:spPr>
        <p:txBody>
          <a:bodyPr wrap="square" rtlCol="0">
            <a:spAutoFit/>
          </a:bodyPr>
          <a:lstStyle/>
          <a:p>
            <a:r>
              <a:rPr lang="de-AT" sz="2400" dirty="0" smtClean="0"/>
              <a:t>Future </a:t>
            </a:r>
            <a:r>
              <a:rPr lang="de-AT" sz="2400" dirty="0" err="1" smtClean="0"/>
              <a:t>work</a:t>
            </a:r>
            <a:endParaRPr lang="de-AT" sz="2400" dirty="0"/>
          </a:p>
        </p:txBody>
      </p:sp>
      <p:cxnSp>
        <p:nvCxnSpPr>
          <p:cNvPr id="21" name="Gerader Verbinder 20"/>
          <p:cNvCxnSpPr/>
          <p:nvPr/>
        </p:nvCxnSpPr>
        <p:spPr>
          <a:xfrm>
            <a:off x="798700" y="4665744"/>
            <a:ext cx="0" cy="7988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2" name="Gerader Verbinder 21"/>
          <p:cNvCxnSpPr/>
          <p:nvPr/>
        </p:nvCxnSpPr>
        <p:spPr>
          <a:xfrm>
            <a:off x="5497628" y="4691420"/>
            <a:ext cx="0" cy="79888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23" name="Gerader Verbinder 22"/>
          <p:cNvCxnSpPr/>
          <p:nvPr/>
        </p:nvCxnSpPr>
        <p:spPr>
          <a:xfrm>
            <a:off x="7847148" y="4691420"/>
            <a:ext cx="0" cy="798889"/>
          </a:xfrm>
          <a:prstGeom prst="line">
            <a:avLst/>
          </a:prstGeom>
          <a:ln w="57150">
            <a:solidFill>
              <a:srgbClr val="FF5501"/>
            </a:solidFill>
          </a:ln>
        </p:spPr>
        <p:style>
          <a:lnRef idx="1">
            <a:schemeClr val="accent1"/>
          </a:lnRef>
          <a:fillRef idx="0">
            <a:schemeClr val="accent1"/>
          </a:fillRef>
          <a:effectRef idx="0">
            <a:schemeClr val="accent1"/>
          </a:effectRef>
          <a:fontRef idx="minor">
            <a:schemeClr val="tx1"/>
          </a:fontRef>
        </p:style>
      </p:cxnSp>
      <p:cxnSp>
        <p:nvCxnSpPr>
          <p:cNvPr id="25" name="Gerader Verbinder 24"/>
          <p:cNvCxnSpPr/>
          <p:nvPr/>
        </p:nvCxnSpPr>
        <p:spPr>
          <a:xfrm>
            <a:off x="11701112" y="4665744"/>
            <a:ext cx="0" cy="798889"/>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517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85771FFA-8D8F-4420-A71F-C0F523A72B65}"/>
              </a:ext>
            </a:extLst>
          </p:cNvPr>
          <p:cNvSpPr>
            <a:spLocks noGrp="1"/>
          </p:cNvSpPr>
          <p:nvPr>
            <p:ph type="body" sz="half" idx="2"/>
          </p:nvPr>
        </p:nvSpPr>
        <p:spPr>
          <a:xfrm>
            <a:off x="1131122" y="5457872"/>
            <a:ext cx="9904505" cy="1140644"/>
          </a:xfrm>
        </p:spPr>
        <p:txBody>
          <a:bodyPr>
            <a:normAutofit fontScale="92500" lnSpcReduction="20000"/>
          </a:bodyPr>
          <a:lstStyle/>
          <a:p>
            <a:r>
              <a:rPr lang="de-AT" sz="2000" u="sng" dirty="0">
                <a:latin typeface="Arial" panose="020B0604020202020204" pitchFamily="34" charset="0"/>
                <a:cs typeface="Arial" panose="020B0604020202020204" pitchFamily="34" charset="0"/>
                <a:hlinkClick r:id="rId3"/>
              </a:rPr>
              <a:t>https://github.com/fair-data-austria/dbrepo</a:t>
            </a:r>
            <a:endParaRPr lang="de-AT" sz="2400" dirty="0">
              <a:latin typeface="Arial" panose="020B0604020202020204" pitchFamily="34" charset="0"/>
              <a:cs typeface="Arial" panose="020B0604020202020204" pitchFamily="34" charset="0"/>
            </a:endParaRPr>
          </a:p>
          <a:p>
            <a:r>
              <a:rPr lang="de-AT" sz="2000" b="0" i="0" dirty="0" smtClean="0">
                <a:solidFill>
                  <a:srgbClr val="000000"/>
                </a:solidFill>
                <a:effectLst/>
                <a:latin typeface="Arial" panose="020B0604020202020204" pitchFamily="34" charset="0"/>
                <a:cs typeface="Arial" panose="020B0604020202020204" pitchFamily="34" charset="0"/>
                <a:hlinkClick r:id="rId4"/>
              </a:rPr>
              <a:t>rauber@ifs</a:t>
            </a:r>
            <a:r>
              <a:rPr lang="de-AT" sz="2000" dirty="0" smtClean="0">
                <a:solidFill>
                  <a:srgbClr val="000000"/>
                </a:solidFill>
                <a:latin typeface="Arial" panose="020B0604020202020204" pitchFamily="34" charset="0"/>
                <a:cs typeface="Arial" panose="020B0604020202020204" pitchFamily="34" charset="0"/>
                <a:hlinkClick r:id="rId4"/>
              </a:rPr>
              <a:t>.tuwien.ac.at</a:t>
            </a:r>
            <a:br>
              <a:rPr lang="de-AT" sz="2000" dirty="0" smtClean="0">
                <a:solidFill>
                  <a:srgbClr val="000000"/>
                </a:solidFill>
                <a:latin typeface="Arial" panose="020B0604020202020204" pitchFamily="34" charset="0"/>
                <a:cs typeface="Arial" panose="020B0604020202020204" pitchFamily="34" charset="0"/>
                <a:hlinkClick r:id="rId4"/>
              </a:rPr>
            </a:br>
            <a:r>
              <a:rPr lang="de-AT" sz="2000" dirty="0" smtClean="0">
                <a:solidFill>
                  <a:srgbClr val="000000"/>
                </a:solidFill>
                <a:latin typeface="Arial" panose="020B0604020202020204" pitchFamily="34" charset="0"/>
                <a:cs typeface="Arial" panose="020B0604020202020204" pitchFamily="34" charset="0"/>
                <a:hlinkClick r:id="rId4"/>
              </a:rPr>
              <a:t>raman.ganguly@univie.ac.at</a:t>
            </a:r>
            <a:endParaRPr lang="de-AT" sz="2000" dirty="0">
              <a:solidFill>
                <a:srgbClr val="000000"/>
              </a:solidFill>
              <a:latin typeface="Arial" panose="020B0604020202020204" pitchFamily="34" charset="0"/>
              <a:cs typeface="Arial" panose="020B0604020202020204" pitchFamily="34" charset="0"/>
              <a:hlinkClick r:id="rId4"/>
            </a:endParaRPr>
          </a:p>
          <a:p>
            <a:endParaRPr lang="de-AT" b="0" i="0" dirty="0">
              <a:solidFill>
                <a:srgbClr val="000000"/>
              </a:solidFill>
              <a:effectLst/>
              <a:latin typeface="Roboto"/>
            </a:endParaRPr>
          </a:p>
          <a:p>
            <a:endParaRPr lang="de-AT" dirty="0"/>
          </a:p>
        </p:txBody>
      </p:sp>
      <p:pic>
        <p:nvPicPr>
          <p:cNvPr id="6" name="Grafik 5">
            <a:extLst>
              <a:ext uri="{FF2B5EF4-FFF2-40B4-BE49-F238E27FC236}">
                <a16:creationId xmlns:a16="http://schemas.microsoft.com/office/drawing/2014/main" id="{72DD9CB6-4CB0-41FC-8487-CCC854B8FA62}"/>
              </a:ext>
            </a:extLst>
          </p:cNvPr>
          <p:cNvPicPr>
            <a:picLocks noChangeAspect="1"/>
          </p:cNvPicPr>
          <p:nvPr/>
        </p:nvPicPr>
        <p:blipFill>
          <a:blip r:embed="rId5"/>
          <a:stretch>
            <a:fillRect/>
          </a:stretch>
        </p:blipFill>
        <p:spPr>
          <a:xfrm>
            <a:off x="8867372" y="3133301"/>
            <a:ext cx="2788781" cy="1997966"/>
          </a:xfrm>
          <a:prstGeom prst="rect">
            <a:avLst/>
          </a:prstGeom>
        </p:spPr>
      </p:pic>
      <p:pic>
        <p:nvPicPr>
          <p:cNvPr id="7" name="Grafik 6">
            <a:extLst>
              <a:ext uri="{FF2B5EF4-FFF2-40B4-BE49-F238E27FC236}">
                <a16:creationId xmlns:a16="http://schemas.microsoft.com/office/drawing/2014/main" id="{856640AF-1436-402A-8D50-60EB2BF11F2F}"/>
              </a:ext>
            </a:extLst>
          </p:cNvPr>
          <p:cNvPicPr>
            <a:picLocks noChangeAspect="1"/>
          </p:cNvPicPr>
          <p:nvPr/>
        </p:nvPicPr>
        <p:blipFill>
          <a:blip r:embed="rId6"/>
          <a:stretch>
            <a:fillRect/>
          </a:stretch>
        </p:blipFill>
        <p:spPr>
          <a:xfrm>
            <a:off x="4195970" y="3970846"/>
            <a:ext cx="3824887" cy="1197271"/>
          </a:xfrm>
          <a:prstGeom prst="rect">
            <a:avLst/>
          </a:prstGeom>
        </p:spPr>
      </p:pic>
      <p:pic>
        <p:nvPicPr>
          <p:cNvPr id="8" name="Grafik 7">
            <a:extLst>
              <a:ext uri="{FF2B5EF4-FFF2-40B4-BE49-F238E27FC236}">
                <a16:creationId xmlns:a16="http://schemas.microsoft.com/office/drawing/2014/main" id="{850B1F9F-53C9-454D-AAB7-51C047639A92}"/>
              </a:ext>
            </a:extLst>
          </p:cNvPr>
          <p:cNvPicPr>
            <a:picLocks noChangeAspect="1"/>
          </p:cNvPicPr>
          <p:nvPr/>
        </p:nvPicPr>
        <p:blipFill>
          <a:blip r:embed="rId7"/>
          <a:stretch>
            <a:fillRect/>
          </a:stretch>
        </p:blipFill>
        <p:spPr>
          <a:xfrm>
            <a:off x="1485048" y="292716"/>
            <a:ext cx="1007165" cy="1561706"/>
          </a:xfrm>
          <a:prstGeom prst="rect">
            <a:avLst/>
          </a:prstGeom>
        </p:spPr>
      </p:pic>
      <p:pic>
        <p:nvPicPr>
          <p:cNvPr id="9" name="Grafik 8">
            <a:extLst>
              <a:ext uri="{FF2B5EF4-FFF2-40B4-BE49-F238E27FC236}">
                <a16:creationId xmlns:a16="http://schemas.microsoft.com/office/drawing/2014/main" id="{822A6741-0993-42FE-9BFF-4D051062DFAB}"/>
              </a:ext>
            </a:extLst>
          </p:cNvPr>
          <p:cNvPicPr>
            <a:picLocks noChangeAspect="1"/>
          </p:cNvPicPr>
          <p:nvPr/>
        </p:nvPicPr>
        <p:blipFill>
          <a:blip r:embed="rId8"/>
          <a:stretch>
            <a:fillRect/>
          </a:stretch>
        </p:blipFill>
        <p:spPr>
          <a:xfrm>
            <a:off x="493605" y="2338884"/>
            <a:ext cx="2175510" cy="2021864"/>
          </a:xfrm>
          <a:prstGeom prst="rect">
            <a:avLst/>
          </a:prstGeom>
        </p:spPr>
      </p:pic>
      <p:pic>
        <p:nvPicPr>
          <p:cNvPr id="10" name="Grafik 1">
            <a:extLst>
              <a:ext uri="{FF2B5EF4-FFF2-40B4-BE49-F238E27FC236}">
                <a16:creationId xmlns:a16="http://schemas.microsoft.com/office/drawing/2014/main" id="{681F5EE7-ED6F-431C-ADE8-17993D5C2F1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631893" y="220419"/>
            <a:ext cx="1784714"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afik 10">
            <a:extLst>
              <a:ext uri="{FF2B5EF4-FFF2-40B4-BE49-F238E27FC236}">
                <a16:creationId xmlns:a16="http://schemas.microsoft.com/office/drawing/2014/main" id="{A4CD4703-9C37-4F4D-AAB9-01A28C8FD75A}"/>
              </a:ext>
            </a:extLst>
          </p:cNvPr>
          <p:cNvPicPr>
            <a:picLocks noChangeAspect="1"/>
          </p:cNvPicPr>
          <p:nvPr/>
        </p:nvPicPr>
        <p:blipFill>
          <a:blip r:embed="rId10"/>
          <a:stretch>
            <a:fillRect/>
          </a:stretch>
        </p:blipFill>
        <p:spPr>
          <a:xfrm>
            <a:off x="8867372" y="1081992"/>
            <a:ext cx="2401167" cy="1452089"/>
          </a:xfrm>
          <a:prstGeom prst="rect">
            <a:avLst/>
          </a:prstGeom>
        </p:spPr>
      </p:pic>
      <p:pic>
        <p:nvPicPr>
          <p:cNvPr id="12" name="Grafik 11">
            <a:extLst>
              <a:ext uri="{FF2B5EF4-FFF2-40B4-BE49-F238E27FC236}">
                <a16:creationId xmlns:a16="http://schemas.microsoft.com/office/drawing/2014/main" id="{236F84DA-DC39-45FF-AE54-9341DE35B188}"/>
              </a:ext>
            </a:extLst>
          </p:cNvPr>
          <p:cNvPicPr>
            <a:picLocks noChangeAspect="1"/>
          </p:cNvPicPr>
          <p:nvPr/>
        </p:nvPicPr>
        <p:blipFill>
          <a:blip r:embed="rId11"/>
          <a:stretch>
            <a:fillRect/>
          </a:stretch>
        </p:blipFill>
        <p:spPr>
          <a:xfrm>
            <a:off x="3207415" y="333049"/>
            <a:ext cx="1341309" cy="2115533"/>
          </a:xfrm>
          <a:prstGeom prst="rect">
            <a:avLst/>
          </a:prstGeom>
          <a:ln w="12700">
            <a:solidFill>
              <a:schemeClr val="bg1">
                <a:lumMod val="50000"/>
              </a:schemeClr>
            </a:solidFill>
          </a:ln>
        </p:spPr>
      </p:pic>
      <p:sp>
        <p:nvSpPr>
          <p:cNvPr id="13" name="Titel 3">
            <a:extLst>
              <a:ext uri="{FF2B5EF4-FFF2-40B4-BE49-F238E27FC236}">
                <a16:creationId xmlns:a16="http://schemas.microsoft.com/office/drawing/2014/main" id="{19E5423E-0D1B-444A-AC69-EDEAFF66E708}"/>
              </a:ext>
            </a:extLst>
          </p:cNvPr>
          <p:cNvSpPr>
            <a:spLocks noGrp="1"/>
          </p:cNvSpPr>
          <p:nvPr>
            <p:ph type="title"/>
          </p:nvPr>
        </p:nvSpPr>
        <p:spPr>
          <a:xfrm>
            <a:off x="1131122" y="4778214"/>
            <a:ext cx="6031678" cy="639112"/>
          </a:xfrm>
        </p:spPr>
        <p:txBody>
          <a:bodyPr>
            <a:noAutofit/>
          </a:bodyPr>
          <a:lstStyle/>
          <a:p>
            <a:r>
              <a:rPr lang="de-AT" sz="4000" dirty="0">
                <a:latin typeface="Arial" panose="020B0604020202020204" pitchFamily="34" charset="0"/>
                <a:cs typeface="Arial" panose="020B0604020202020204" pitchFamily="34" charset="0"/>
              </a:rPr>
              <a:t/>
            </a:r>
            <a:br>
              <a:rPr lang="de-AT" sz="4000" dirty="0">
                <a:latin typeface="Arial" panose="020B0604020202020204" pitchFamily="34" charset="0"/>
                <a:cs typeface="Arial" panose="020B0604020202020204" pitchFamily="34" charset="0"/>
              </a:rPr>
            </a:br>
            <a:r>
              <a:rPr lang="de-AT" sz="4000" dirty="0">
                <a:latin typeface="Arial" panose="020B0604020202020204" pitchFamily="34" charset="0"/>
                <a:cs typeface="Arial" panose="020B0604020202020204" pitchFamily="34" charset="0"/>
              </a:rPr>
              <a:t/>
            </a:r>
            <a:br>
              <a:rPr lang="de-AT" sz="4000" dirty="0">
                <a:latin typeface="Arial" panose="020B0604020202020204" pitchFamily="34" charset="0"/>
                <a:cs typeface="Arial" panose="020B0604020202020204" pitchFamily="34" charset="0"/>
              </a:rPr>
            </a:br>
            <a:r>
              <a:rPr lang="de-AT" sz="4000" dirty="0">
                <a:latin typeface="Arial" panose="020B0604020202020204" pitchFamily="34" charset="0"/>
                <a:cs typeface="Arial" panose="020B0604020202020204" pitchFamily="34" charset="0"/>
              </a:rPr>
              <a:t/>
            </a:r>
            <a:br>
              <a:rPr lang="de-AT" sz="4000" dirty="0">
                <a:latin typeface="Arial" panose="020B0604020202020204" pitchFamily="34" charset="0"/>
                <a:cs typeface="Arial" panose="020B0604020202020204" pitchFamily="34" charset="0"/>
              </a:rPr>
            </a:br>
            <a:r>
              <a:rPr lang="de-AT" sz="4000" dirty="0">
                <a:latin typeface="Arial" panose="020B0604020202020204" pitchFamily="34" charset="0"/>
                <a:cs typeface="Arial" panose="020B0604020202020204" pitchFamily="34" charset="0"/>
              </a:rPr>
              <a:t/>
            </a:r>
            <a:br>
              <a:rPr lang="de-AT" sz="4000" dirty="0">
                <a:latin typeface="Arial" panose="020B0604020202020204" pitchFamily="34" charset="0"/>
                <a:cs typeface="Arial" panose="020B0604020202020204" pitchFamily="34" charset="0"/>
              </a:rPr>
            </a:br>
            <a:r>
              <a:rPr lang="de-AT" sz="3200" dirty="0">
                <a:latin typeface="Arial" panose="020B0604020202020204" pitchFamily="34" charset="0"/>
                <a:cs typeface="Arial" panose="020B0604020202020204" pitchFamily="34" charset="0"/>
              </a:rPr>
              <a:t>Kontakt</a:t>
            </a:r>
            <a:endParaRPr lang="de-AT" sz="4000" dirty="0">
              <a:latin typeface="Arial" panose="020B0604020202020204" pitchFamily="34" charset="0"/>
              <a:cs typeface="Arial" panose="020B0604020202020204" pitchFamily="34" charset="0"/>
            </a:endParaRPr>
          </a:p>
        </p:txBody>
      </p:sp>
      <p:sp>
        <p:nvSpPr>
          <p:cNvPr id="14" name="Titel 3">
            <a:extLst>
              <a:ext uri="{FF2B5EF4-FFF2-40B4-BE49-F238E27FC236}">
                <a16:creationId xmlns:a16="http://schemas.microsoft.com/office/drawing/2014/main" id="{19E5423E-0D1B-444A-AC69-EDEAFF66E708}"/>
              </a:ext>
            </a:extLst>
          </p:cNvPr>
          <p:cNvSpPr txBox="1">
            <a:spLocks/>
          </p:cNvSpPr>
          <p:nvPr/>
        </p:nvSpPr>
        <p:spPr>
          <a:xfrm>
            <a:off x="4174120" y="2299973"/>
            <a:ext cx="4174273" cy="113440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6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r>
              <a:rPr lang="de-AT" sz="6000" dirty="0" smtClean="0">
                <a:latin typeface="Arial" panose="020B0604020202020204" pitchFamily="34" charset="0"/>
                <a:cs typeface="Arial" panose="020B0604020202020204" pitchFamily="34" charset="0"/>
              </a:rPr>
              <a:t/>
            </a:r>
            <a:br>
              <a:rPr lang="de-AT" sz="6000" dirty="0" smtClean="0">
                <a:latin typeface="Arial" panose="020B0604020202020204" pitchFamily="34" charset="0"/>
                <a:cs typeface="Arial" panose="020B0604020202020204" pitchFamily="34" charset="0"/>
              </a:rPr>
            </a:br>
            <a:r>
              <a:rPr lang="de-AT" sz="6000" b="0" dirty="0" smtClean="0">
                <a:latin typeface="Arial" panose="020B0604020202020204" pitchFamily="34" charset="0"/>
                <a:cs typeface="Arial" panose="020B0604020202020204" pitchFamily="34" charset="0"/>
              </a:rPr>
              <a:t/>
            </a:r>
            <a:br>
              <a:rPr lang="de-AT" sz="6000" b="0" dirty="0" smtClean="0">
                <a:latin typeface="Arial" panose="020B0604020202020204" pitchFamily="34" charset="0"/>
                <a:cs typeface="Arial" panose="020B0604020202020204" pitchFamily="34" charset="0"/>
              </a:rPr>
            </a:br>
            <a:r>
              <a:rPr lang="de-AT" sz="6000" dirty="0" smtClean="0">
                <a:latin typeface="Arial" panose="020B0604020202020204" pitchFamily="34" charset="0"/>
                <a:cs typeface="Arial" panose="020B0604020202020204" pitchFamily="34" charset="0"/>
              </a:rPr>
              <a:t/>
            </a:r>
            <a:br>
              <a:rPr lang="de-AT" sz="6000" dirty="0" smtClean="0">
                <a:latin typeface="Arial" panose="020B0604020202020204" pitchFamily="34" charset="0"/>
                <a:cs typeface="Arial" panose="020B0604020202020204" pitchFamily="34" charset="0"/>
              </a:rPr>
            </a:br>
            <a:r>
              <a:rPr lang="de-AT" sz="6000" dirty="0" smtClean="0">
                <a:latin typeface="Arial" panose="020B0604020202020204" pitchFamily="34" charset="0"/>
                <a:cs typeface="Arial" panose="020B0604020202020204" pitchFamily="34" charset="0"/>
              </a:rPr>
              <a:t/>
            </a:r>
            <a:br>
              <a:rPr lang="de-AT" sz="6000" dirty="0" smtClean="0">
                <a:latin typeface="Arial" panose="020B0604020202020204" pitchFamily="34" charset="0"/>
                <a:cs typeface="Arial" panose="020B0604020202020204" pitchFamily="34" charset="0"/>
              </a:rPr>
            </a:br>
            <a:r>
              <a:rPr lang="de-AT" sz="4800" dirty="0" smtClean="0">
                <a:latin typeface="Arial" panose="020B0604020202020204" pitchFamily="34" charset="0"/>
                <a:cs typeface="Arial" panose="020B0604020202020204" pitchFamily="34" charset="0"/>
              </a:rPr>
              <a:t>THANK YOU! </a:t>
            </a:r>
            <a:endParaRPr lang="de-AT"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17440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5359" y="205464"/>
            <a:ext cx="10336211" cy="740477"/>
          </a:xfrm>
        </p:spPr>
        <p:txBody>
          <a:bodyPr/>
          <a:lstStyle/>
          <a:p>
            <a:r>
              <a:rPr lang="de-AT" dirty="0" smtClean="0">
                <a:latin typeface="Arial" panose="020B0604020202020204" pitchFamily="34" charset="0"/>
                <a:cs typeface="Arial" panose="020B0604020202020204" pitchFamily="34" charset="0"/>
              </a:rPr>
              <a:t>Background </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3" name="Pfeil nach rechts 2"/>
          <p:cNvSpPr/>
          <p:nvPr/>
        </p:nvSpPr>
        <p:spPr>
          <a:xfrm>
            <a:off x="5473701" y="3131164"/>
            <a:ext cx="1528379" cy="124097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Textfeld 5"/>
          <p:cNvSpPr txBox="1"/>
          <p:nvPr/>
        </p:nvSpPr>
        <p:spPr>
          <a:xfrm>
            <a:off x="871123" y="1309970"/>
            <a:ext cx="5012341" cy="1200329"/>
          </a:xfrm>
          <a:prstGeom prst="rect">
            <a:avLst/>
          </a:prstGeom>
          <a:noFill/>
        </p:spPr>
        <p:txBody>
          <a:bodyPr wrap="square" rtlCol="0">
            <a:spAutoFit/>
          </a:bodyPr>
          <a:lstStyle/>
          <a:p>
            <a:r>
              <a:rPr lang="de-AT" sz="2400" b="1" dirty="0">
                <a:solidFill>
                  <a:srgbClr val="2F2D96"/>
                </a:solidFill>
                <a:latin typeface="Arial" panose="020B0604020202020204" pitchFamily="34" charset="0"/>
                <a:cs typeface="Arial" panose="020B0604020202020204" pitchFamily="34" charset="0"/>
              </a:rPr>
              <a:t>DBs in </a:t>
            </a:r>
            <a:r>
              <a:rPr lang="de-AT" sz="2400" b="1" dirty="0" err="1">
                <a:solidFill>
                  <a:srgbClr val="2F2D96"/>
                </a:solidFill>
                <a:latin typeface="Arial" panose="020B0604020202020204" pitchFamily="34" charset="0"/>
                <a:cs typeface="Arial" panose="020B0604020202020204" pitchFamily="34" charset="0"/>
              </a:rPr>
              <a:t>research</a:t>
            </a:r>
            <a:r>
              <a:rPr lang="de-AT" sz="2400" b="1" dirty="0">
                <a:solidFill>
                  <a:srgbClr val="2F2D96"/>
                </a:solidFill>
                <a:latin typeface="Arial" panose="020B0604020202020204" pitchFamily="34" charset="0"/>
                <a:cs typeface="Arial" panose="020B0604020202020204" pitchFamily="34" charset="0"/>
              </a:rPr>
              <a:t>: </a:t>
            </a:r>
            <a:r>
              <a:rPr lang="de-AT" sz="2400" b="1" dirty="0" smtClean="0">
                <a:solidFill>
                  <a:srgbClr val="2F2D96"/>
                </a:solidFill>
                <a:latin typeface="Arial" panose="020B0604020202020204" pitchFamily="34" charset="0"/>
                <a:cs typeface="Arial" panose="020B0604020202020204" pitchFamily="34" charset="0"/>
              </a:rPr>
              <a:t>Common </a:t>
            </a:r>
            <a:r>
              <a:rPr lang="de-AT" sz="2400" b="1" dirty="0" err="1" smtClean="0">
                <a:solidFill>
                  <a:srgbClr val="2F2D96"/>
                </a:solidFill>
                <a:latin typeface="Arial" panose="020B0604020202020204" pitchFamily="34" charset="0"/>
                <a:cs typeface="Arial" panose="020B0604020202020204" pitchFamily="34" charset="0"/>
              </a:rPr>
              <a:t>disadvantages</a:t>
            </a:r>
            <a:r>
              <a:rPr lang="de-AT" sz="2400" b="1" dirty="0" smtClean="0">
                <a:solidFill>
                  <a:srgbClr val="2F2D96"/>
                </a:solidFill>
                <a:latin typeface="Arial" panose="020B0604020202020204" pitchFamily="34" charset="0"/>
                <a:cs typeface="Arial" panose="020B0604020202020204" pitchFamily="34" charset="0"/>
              </a:rPr>
              <a:t> </a:t>
            </a:r>
          </a:p>
          <a:p>
            <a:endParaRPr lang="de-AT" sz="2400" b="1" dirty="0">
              <a:solidFill>
                <a:srgbClr val="2F2D96"/>
              </a:solidFill>
              <a:latin typeface="Arial" panose="020B0604020202020204" pitchFamily="34" charset="0"/>
              <a:cs typeface="Arial" panose="020B0604020202020204" pitchFamily="34" charset="0"/>
            </a:endParaRPr>
          </a:p>
        </p:txBody>
      </p:sp>
      <p:sp>
        <p:nvSpPr>
          <p:cNvPr id="7" name="Textfeld 6"/>
          <p:cNvSpPr txBox="1"/>
          <p:nvPr/>
        </p:nvSpPr>
        <p:spPr>
          <a:xfrm>
            <a:off x="7349668" y="1679302"/>
            <a:ext cx="4678947" cy="461665"/>
          </a:xfrm>
          <a:prstGeom prst="rect">
            <a:avLst/>
          </a:prstGeom>
          <a:noFill/>
        </p:spPr>
        <p:txBody>
          <a:bodyPr wrap="square" rtlCol="0">
            <a:spAutoFit/>
          </a:bodyPr>
          <a:lstStyle/>
          <a:p>
            <a:r>
              <a:rPr lang="de-AT" sz="2400" b="1" dirty="0" err="1" smtClean="0">
                <a:solidFill>
                  <a:srgbClr val="2F2D96"/>
                </a:solidFill>
                <a:latin typeface="Arial" panose="020B0604020202020204" pitchFamily="34" charset="0"/>
                <a:cs typeface="Arial" panose="020B0604020202020204" pitchFamily="34" charset="0"/>
              </a:rPr>
              <a:t>Hence</a:t>
            </a:r>
            <a:r>
              <a:rPr lang="de-AT" sz="2400" b="1" dirty="0" smtClean="0">
                <a:solidFill>
                  <a:srgbClr val="2F2D96"/>
                </a:solidFill>
                <a:latin typeface="Arial" panose="020B0604020202020204" pitchFamily="34" charset="0"/>
                <a:cs typeface="Arial" panose="020B0604020202020204" pitchFamily="34" charset="0"/>
              </a:rPr>
              <a:t>: </a:t>
            </a:r>
            <a:endParaRPr lang="de-AT" sz="2400" b="1" dirty="0">
              <a:solidFill>
                <a:srgbClr val="2F2D96"/>
              </a:solidFill>
              <a:latin typeface="Arial" panose="020B0604020202020204" pitchFamily="34" charset="0"/>
              <a:cs typeface="Arial" panose="020B0604020202020204" pitchFamily="34" charset="0"/>
            </a:endParaRPr>
          </a:p>
        </p:txBody>
      </p:sp>
      <p:sp>
        <p:nvSpPr>
          <p:cNvPr id="8" name="Inhaltsplatzhalter 7"/>
          <p:cNvSpPr>
            <a:spLocks noGrp="1"/>
          </p:cNvSpPr>
          <p:nvPr>
            <p:ph idx="1"/>
          </p:nvPr>
        </p:nvSpPr>
        <p:spPr>
          <a:xfrm>
            <a:off x="715359" y="2249486"/>
            <a:ext cx="4758342" cy="4176713"/>
          </a:xfrm>
        </p:spPr>
        <p:txBody>
          <a:bodyPr>
            <a:normAutofit/>
          </a:bodyPr>
          <a:lstStyle/>
          <a:p>
            <a:pPr>
              <a:buClr>
                <a:srgbClr val="FF5501"/>
              </a:buClr>
              <a:buFont typeface="Wingdings" panose="05000000000000000000" pitchFamily="2" charset="2"/>
              <a:buChar char="§"/>
            </a:pPr>
            <a:r>
              <a:rPr lang="en-US" sz="1800" dirty="0" smtClean="0">
                <a:solidFill>
                  <a:srgbClr val="2F2D96"/>
                </a:solidFill>
                <a:latin typeface="Arial" panose="020B0604020202020204" pitchFamily="34" charset="0"/>
                <a:cs typeface="Arial" panose="020B0604020202020204" pitchFamily="34" charset="0"/>
              </a:rPr>
              <a:t>Little attention to </a:t>
            </a:r>
            <a:r>
              <a:rPr lang="en-US" sz="1800" dirty="0" err="1" smtClean="0">
                <a:solidFill>
                  <a:srgbClr val="2F2D96"/>
                </a:solidFill>
                <a:latin typeface="Arial" panose="020B0604020202020204" pitchFamily="34" charset="0"/>
                <a:cs typeface="Arial" panose="020B0604020202020204" pitchFamily="34" charset="0"/>
              </a:rPr>
              <a:t>FAIRness</a:t>
            </a:r>
            <a:endParaRPr lang="en-US" sz="1800"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sz="1800" dirty="0" err="1" smtClean="0">
                <a:solidFill>
                  <a:srgbClr val="2F2D96"/>
                </a:solidFill>
                <a:latin typeface="Arial" panose="020B0604020202020204" pitchFamily="34" charset="0"/>
                <a:cs typeface="Arial" panose="020B0604020202020204" pitchFamily="34" charset="0"/>
              </a:rPr>
              <a:t>Local</a:t>
            </a:r>
            <a:r>
              <a:rPr lang="de-AT" sz="1800" dirty="0" smtClean="0">
                <a:solidFill>
                  <a:srgbClr val="2F2D96"/>
                </a:solidFill>
                <a:latin typeface="Arial" panose="020B0604020202020204" pitchFamily="34" charset="0"/>
                <a:cs typeface="Arial" panose="020B0604020202020204" pitchFamily="34" charset="0"/>
              </a:rPr>
              <a:t> DBs</a:t>
            </a:r>
            <a:endParaRPr lang="de-AT" sz="1800"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à"/>
            </a:pPr>
            <a:r>
              <a:rPr lang="de-AT" sz="1800" dirty="0" smtClean="0">
                <a:solidFill>
                  <a:srgbClr val="2F2D96"/>
                </a:solidFill>
                <a:latin typeface="Arial" panose="020B0604020202020204" pitchFamily="34" charset="0"/>
                <a:cs typeface="Arial" panose="020B0604020202020204" pitchFamily="34" charset="0"/>
              </a:rPr>
              <a:t>Administration </a:t>
            </a:r>
            <a:r>
              <a:rPr lang="de-AT" sz="1800" dirty="0" err="1" smtClean="0">
                <a:solidFill>
                  <a:srgbClr val="2F2D96"/>
                </a:solidFill>
                <a:latin typeface="Arial" panose="020B0604020202020204" pitchFamily="34" charset="0"/>
                <a:cs typeface="Arial" panose="020B0604020202020204" pitchFamily="34" charset="0"/>
              </a:rPr>
              <a:t>skills</a:t>
            </a:r>
            <a:endParaRPr lang="de-AT" sz="1800"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à"/>
            </a:pPr>
            <a:r>
              <a:rPr lang="de-AT" sz="1800" dirty="0" err="1" smtClean="0">
                <a:solidFill>
                  <a:srgbClr val="2F2D96"/>
                </a:solidFill>
                <a:latin typeface="Arial" panose="020B0604020202020204" pitchFamily="34" charset="0"/>
                <a:cs typeface="Arial" panose="020B0604020202020204" pitchFamily="34" charset="0"/>
              </a:rPr>
              <a:t>No</a:t>
            </a:r>
            <a:r>
              <a:rPr lang="de-AT" sz="1800" dirty="0" smtClean="0">
                <a:solidFill>
                  <a:srgbClr val="2F2D96"/>
                </a:solidFill>
                <a:latin typeface="Arial" panose="020B0604020202020204" pitchFamily="34" charset="0"/>
                <a:cs typeface="Arial" panose="020B0604020202020204" pitchFamily="34" charset="0"/>
              </a:rPr>
              <a:t> </a:t>
            </a:r>
            <a:r>
              <a:rPr lang="de-AT" sz="1800" dirty="0" err="1" smtClean="0">
                <a:solidFill>
                  <a:srgbClr val="2F2D96"/>
                </a:solidFill>
                <a:latin typeface="Arial" panose="020B0604020202020204" pitchFamily="34" charset="0"/>
                <a:cs typeface="Arial" panose="020B0604020202020204" pitchFamily="34" charset="0"/>
              </a:rPr>
              <a:t>data</a:t>
            </a:r>
            <a:r>
              <a:rPr lang="de-AT" sz="1800" dirty="0" smtClean="0">
                <a:solidFill>
                  <a:srgbClr val="2F2D96"/>
                </a:solidFill>
                <a:latin typeface="Arial" panose="020B0604020202020204" pitchFamily="34" charset="0"/>
                <a:cs typeface="Arial" panose="020B0604020202020204" pitchFamily="34" charset="0"/>
              </a:rPr>
              <a:t> </a:t>
            </a:r>
            <a:r>
              <a:rPr lang="de-AT" sz="1800" dirty="0" err="1" smtClean="0">
                <a:solidFill>
                  <a:srgbClr val="2F2D96"/>
                </a:solidFill>
                <a:latin typeface="Arial" panose="020B0604020202020204" pitchFamily="34" charset="0"/>
                <a:cs typeface="Arial" panose="020B0604020202020204" pitchFamily="34" charset="0"/>
              </a:rPr>
              <a:t>versioning</a:t>
            </a:r>
            <a:endParaRPr lang="de-AT" sz="18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à"/>
            </a:pPr>
            <a:r>
              <a:rPr lang="de-AT" sz="1800" dirty="0" err="1" smtClean="0">
                <a:solidFill>
                  <a:srgbClr val="2F2D96"/>
                </a:solidFill>
                <a:latin typeface="Arial" panose="020B0604020202020204" pitchFamily="34" charset="0"/>
                <a:cs typeface="Arial" panose="020B0604020202020204" pitchFamily="34" charset="0"/>
              </a:rPr>
              <a:t>No</a:t>
            </a:r>
            <a:r>
              <a:rPr lang="de-AT" sz="1800" dirty="0" smtClean="0">
                <a:solidFill>
                  <a:srgbClr val="2F2D96"/>
                </a:solidFill>
                <a:latin typeface="Arial" panose="020B0604020202020204" pitchFamily="34" charset="0"/>
                <a:cs typeface="Arial" panose="020B0604020202020204" pitchFamily="34" charset="0"/>
              </a:rPr>
              <a:t> </a:t>
            </a:r>
            <a:r>
              <a:rPr lang="de-AT" sz="1800" dirty="0" err="1" smtClean="0">
                <a:solidFill>
                  <a:srgbClr val="2F2D96"/>
                </a:solidFill>
                <a:latin typeface="Arial" panose="020B0604020202020204" pitchFamily="34" charset="0"/>
                <a:cs typeface="Arial" panose="020B0604020202020204" pitchFamily="34" charset="0"/>
              </a:rPr>
              <a:t>metadata</a:t>
            </a:r>
            <a:endParaRPr lang="de-AT" sz="1800"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sz="1800" dirty="0" err="1">
                <a:solidFill>
                  <a:srgbClr val="2F2D96"/>
                </a:solidFill>
                <a:latin typeface="Arial" panose="020B0604020202020204" pitchFamily="34" charset="0"/>
                <a:cs typeface="Arial" panose="020B0604020202020204" pitchFamily="34" charset="0"/>
              </a:rPr>
              <a:t>Only</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populated</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and</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queried</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during</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project</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life</a:t>
            </a:r>
            <a:r>
              <a:rPr lang="de-AT" sz="1800" dirty="0">
                <a:solidFill>
                  <a:srgbClr val="2F2D96"/>
                </a:solidFill>
                <a:latin typeface="Arial" panose="020B0604020202020204" pitchFamily="34" charset="0"/>
                <a:cs typeface="Arial" panose="020B0604020202020204" pitchFamily="34" charset="0"/>
              </a:rPr>
              <a:t>-time</a:t>
            </a:r>
          </a:p>
          <a:p>
            <a:pPr lvl="0">
              <a:buClr>
                <a:srgbClr val="FF5501"/>
              </a:buClr>
              <a:buFont typeface="Wingdings" panose="05000000000000000000" pitchFamily="2" charset="2"/>
              <a:buChar char="§"/>
            </a:pPr>
            <a:r>
              <a:rPr lang="de-AT" sz="1800" dirty="0" err="1">
                <a:solidFill>
                  <a:srgbClr val="2F2D96"/>
                </a:solidFill>
                <a:latin typeface="Arial" panose="020B0604020202020204" pitchFamily="34" charset="0"/>
                <a:cs typeface="Arial" panose="020B0604020202020204" pitchFamily="34" charset="0"/>
              </a:rPr>
              <a:t>Deposited</a:t>
            </a:r>
            <a:r>
              <a:rPr lang="de-AT" sz="1800" dirty="0">
                <a:solidFill>
                  <a:srgbClr val="2F2D96"/>
                </a:solidFill>
                <a:latin typeface="Arial" panose="020B0604020202020204" pitchFamily="34" charset="0"/>
                <a:cs typeface="Arial" panose="020B0604020202020204" pitchFamily="34" charset="0"/>
              </a:rPr>
              <a:t> post-project (DB-</a:t>
            </a:r>
            <a:r>
              <a:rPr lang="de-AT" sz="1800" dirty="0" err="1">
                <a:solidFill>
                  <a:srgbClr val="2F2D96"/>
                </a:solidFill>
                <a:latin typeface="Arial" panose="020B0604020202020204" pitchFamily="34" charset="0"/>
                <a:cs typeface="Arial" panose="020B0604020202020204" pitchFamily="34" charset="0"/>
              </a:rPr>
              <a:t>dumps</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or</a:t>
            </a:r>
            <a:r>
              <a:rPr lang="de-AT" sz="1800" dirty="0">
                <a:solidFill>
                  <a:srgbClr val="2F2D96"/>
                </a:solidFill>
                <a:latin typeface="Arial" panose="020B0604020202020204" pitchFamily="34" charset="0"/>
                <a:cs typeface="Arial" panose="020B0604020202020204" pitchFamily="34" charset="0"/>
              </a:rPr>
              <a:t> </a:t>
            </a:r>
            <a:r>
              <a:rPr lang="de-AT" sz="1800" dirty="0" err="1">
                <a:solidFill>
                  <a:srgbClr val="2F2D96"/>
                </a:solidFill>
                <a:latin typeface="Arial" panose="020B0604020202020204" pitchFamily="34" charset="0"/>
                <a:cs typeface="Arial" panose="020B0604020202020204" pitchFamily="34" charset="0"/>
              </a:rPr>
              <a:t>exported</a:t>
            </a:r>
            <a:r>
              <a:rPr lang="de-AT" sz="1800" dirty="0">
                <a:solidFill>
                  <a:srgbClr val="2F2D96"/>
                </a:solidFill>
                <a:latin typeface="Arial" panose="020B0604020202020204" pitchFamily="34" charset="0"/>
                <a:cs typeface="Arial" panose="020B0604020202020204" pitchFamily="34" charset="0"/>
              </a:rPr>
              <a:t> in a file-</a:t>
            </a:r>
            <a:r>
              <a:rPr lang="de-AT" sz="1800" dirty="0" err="1">
                <a:solidFill>
                  <a:srgbClr val="2F2D96"/>
                </a:solidFill>
                <a:latin typeface="Arial" panose="020B0604020202020204" pitchFamily="34" charset="0"/>
                <a:cs typeface="Arial" panose="020B0604020202020204" pitchFamily="34" charset="0"/>
              </a:rPr>
              <a:t>based</a:t>
            </a:r>
            <a:r>
              <a:rPr lang="de-AT" sz="1800" dirty="0">
                <a:solidFill>
                  <a:srgbClr val="2F2D96"/>
                </a:solidFill>
                <a:latin typeface="Arial" panose="020B0604020202020204" pitchFamily="34" charset="0"/>
                <a:cs typeface="Arial" panose="020B0604020202020204" pitchFamily="34" charset="0"/>
              </a:rPr>
              <a:t> </a:t>
            </a:r>
            <a:r>
              <a:rPr lang="de-AT" sz="1800" dirty="0" err="1" smtClean="0">
                <a:solidFill>
                  <a:srgbClr val="2F2D96"/>
                </a:solidFill>
                <a:latin typeface="Arial" panose="020B0604020202020204" pitchFamily="34" charset="0"/>
                <a:cs typeface="Arial" panose="020B0604020202020204" pitchFamily="34" charset="0"/>
              </a:rPr>
              <a:t>repositories</a:t>
            </a:r>
            <a:endParaRPr lang="de-AT" sz="1800" dirty="0">
              <a:solidFill>
                <a:srgbClr val="2F2D96"/>
              </a:solidFill>
              <a:latin typeface="Arial" panose="020B0604020202020204" pitchFamily="34" charset="0"/>
              <a:cs typeface="Arial" panose="020B0604020202020204" pitchFamily="34" charset="0"/>
            </a:endParaRPr>
          </a:p>
        </p:txBody>
      </p:sp>
      <p:sp>
        <p:nvSpPr>
          <p:cNvPr id="21" name="Inhaltsplatzhalter 7"/>
          <p:cNvSpPr txBox="1">
            <a:spLocks/>
          </p:cNvSpPr>
          <p:nvPr/>
        </p:nvSpPr>
        <p:spPr>
          <a:xfrm>
            <a:off x="7349668" y="2249487"/>
            <a:ext cx="4758342" cy="350361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lvl="0">
              <a:buClr>
                <a:srgbClr val="FF5501"/>
              </a:buClr>
              <a:buFont typeface="Wingdings" panose="05000000000000000000" pitchFamily="2" charset="2"/>
              <a:buChar char="§"/>
            </a:pPr>
            <a:r>
              <a:rPr lang="de-AT" sz="2800" dirty="0">
                <a:solidFill>
                  <a:srgbClr val="2F2D96"/>
                </a:solidFill>
                <a:latin typeface="Arial" panose="020B0604020202020204" pitchFamily="34" charset="0"/>
                <a:cs typeface="Arial" panose="020B0604020202020204" pitchFamily="34" charset="0"/>
              </a:rPr>
              <a:t>High </a:t>
            </a:r>
            <a:r>
              <a:rPr lang="de-AT" sz="2800" dirty="0" err="1">
                <a:solidFill>
                  <a:srgbClr val="2F2D96"/>
                </a:solidFill>
                <a:latin typeface="Arial" panose="020B0604020202020204" pitchFamily="34" charset="0"/>
                <a:cs typeface="Arial" panose="020B0604020202020204" pitchFamily="34" charset="0"/>
              </a:rPr>
              <a:t>risk</a:t>
            </a:r>
            <a:r>
              <a:rPr lang="de-AT" sz="2800" dirty="0">
                <a:solidFill>
                  <a:srgbClr val="2F2D96"/>
                </a:solidFill>
                <a:latin typeface="Arial" panose="020B0604020202020204" pitchFamily="34" charset="0"/>
                <a:cs typeface="Arial" panose="020B0604020202020204" pitchFamily="34" charset="0"/>
              </a:rPr>
              <a:t>: </a:t>
            </a:r>
            <a:br>
              <a:rPr lang="de-AT" sz="2800" dirty="0">
                <a:solidFill>
                  <a:srgbClr val="2F2D96"/>
                </a:solidFill>
                <a:latin typeface="Arial" panose="020B0604020202020204" pitchFamily="34" charset="0"/>
                <a:cs typeface="Arial" panose="020B0604020202020204" pitchFamily="34" charset="0"/>
              </a:rPr>
            </a:br>
            <a:r>
              <a:rPr lang="de-AT" sz="2100" i="1" dirty="0" err="1">
                <a:solidFill>
                  <a:srgbClr val="2F2D96"/>
                </a:solidFill>
                <a:latin typeface="Arial" panose="020B0604020202020204" pitchFamily="34" charset="0"/>
                <a:cs typeface="Arial" panose="020B0604020202020204" pitchFamily="34" charset="0"/>
              </a:rPr>
              <a:t>incompatibility</a:t>
            </a:r>
            <a:r>
              <a:rPr lang="de-AT" sz="2100" i="1" dirty="0">
                <a:solidFill>
                  <a:srgbClr val="2F2D96"/>
                </a:solidFill>
                <a:latin typeface="Arial" panose="020B0604020202020204" pitchFamily="34" charset="0"/>
                <a:cs typeface="Arial" panose="020B0604020202020204" pitchFamily="34" charset="0"/>
              </a:rPr>
              <a:t>; </a:t>
            </a:r>
            <a:r>
              <a:rPr lang="de-AT" sz="2100" i="1" dirty="0" err="1">
                <a:solidFill>
                  <a:srgbClr val="2F2D96"/>
                </a:solidFill>
                <a:latin typeface="Arial" panose="020B0604020202020204" pitchFamily="34" charset="0"/>
                <a:cs typeface="Arial" panose="020B0604020202020204" pitchFamily="34" charset="0"/>
              </a:rPr>
              <a:t>data</a:t>
            </a:r>
            <a:r>
              <a:rPr lang="de-AT" sz="2100" i="1" dirty="0">
                <a:solidFill>
                  <a:srgbClr val="2F2D96"/>
                </a:solidFill>
                <a:latin typeface="Arial" panose="020B0604020202020204" pitchFamily="34" charset="0"/>
                <a:cs typeface="Arial" panose="020B0604020202020204" pitchFamily="34" charset="0"/>
              </a:rPr>
              <a:t> </a:t>
            </a:r>
            <a:r>
              <a:rPr lang="de-AT" sz="2100" i="1" dirty="0" err="1" smtClean="0">
                <a:solidFill>
                  <a:srgbClr val="2F2D96"/>
                </a:solidFill>
                <a:latin typeface="Arial" panose="020B0604020202020204" pitchFamily="34" charset="0"/>
                <a:cs typeface="Arial" panose="020B0604020202020204" pitchFamily="34" charset="0"/>
              </a:rPr>
              <a:t>is</a:t>
            </a:r>
            <a:r>
              <a:rPr lang="de-AT" sz="2100" i="1" dirty="0" smtClean="0">
                <a:solidFill>
                  <a:srgbClr val="2F2D96"/>
                </a:solidFill>
                <a:latin typeface="Arial" panose="020B0604020202020204" pitchFamily="34" charset="0"/>
                <a:cs typeface="Arial" panose="020B0604020202020204" pitchFamily="34" charset="0"/>
              </a:rPr>
              <a:t> not </a:t>
            </a:r>
            <a:r>
              <a:rPr lang="de-AT" sz="2100" i="1" dirty="0" err="1" smtClean="0">
                <a:solidFill>
                  <a:srgbClr val="2F2D96"/>
                </a:solidFill>
                <a:latin typeface="Arial" panose="020B0604020202020204" pitchFamily="34" charset="0"/>
                <a:cs typeface="Arial" panose="020B0604020202020204" pitchFamily="34" charset="0"/>
              </a:rPr>
              <a:t>machine-readable</a:t>
            </a:r>
            <a:r>
              <a:rPr lang="de-AT" sz="2100" i="1" dirty="0" smtClean="0">
                <a:solidFill>
                  <a:srgbClr val="2F2D96"/>
                </a:solidFill>
                <a:latin typeface="Arial" panose="020B0604020202020204" pitchFamily="34" charset="0"/>
                <a:cs typeface="Arial" panose="020B0604020202020204" pitchFamily="34" charset="0"/>
              </a:rPr>
              <a:t>, </a:t>
            </a:r>
            <a:r>
              <a:rPr lang="de-AT" sz="2100" i="1" dirty="0" err="1" smtClean="0">
                <a:solidFill>
                  <a:srgbClr val="2F2D96"/>
                </a:solidFill>
                <a:latin typeface="Arial" panose="020B0604020202020204" pitchFamily="34" charset="0"/>
                <a:cs typeface="Arial" panose="020B0604020202020204" pitchFamily="34" charset="0"/>
              </a:rPr>
              <a:t>understandable</a:t>
            </a:r>
            <a:r>
              <a:rPr lang="de-AT" sz="2100" i="1" dirty="0" smtClean="0">
                <a:solidFill>
                  <a:srgbClr val="2F2D96"/>
                </a:solidFill>
                <a:latin typeface="Arial" panose="020B0604020202020204" pitchFamily="34" charset="0"/>
                <a:cs typeface="Arial" panose="020B0604020202020204" pitchFamily="34" charset="0"/>
              </a:rPr>
              <a:t> </a:t>
            </a:r>
            <a:r>
              <a:rPr lang="de-AT" sz="2100" i="1" dirty="0" err="1" smtClean="0">
                <a:solidFill>
                  <a:srgbClr val="2F2D96"/>
                </a:solidFill>
                <a:latin typeface="Arial" panose="020B0604020202020204" pitchFamily="34" charset="0"/>
                <a:cs typeface="Arial" panose="020B0604020202020204" pitchFamily="34" charset="0"/>
              </a:rPr>
              <a:t>and</a:t>
            </a:r>
            <a:r>
              <a:rPr lang="de-AT" sz="2100" i="1" dirty="0" smtClean="0">
                <a:solidFill>
                  <a:srgbClr val="2F2D96"/>
                </a:solidFill>
                <a:latin typeface="Arial" panose="020B0604020202020204" pitchFamily="34" charset="0"/>
                <a:cs typeface="Arial" panose="020B0604020202020204" pitchFamily="34" charset="0"/>
              </a:rPr>
              <a:t> </a:t>
            </a:r>
            <a:r>
              <a:rPr lang="de-AT" sz="2100" i="1" dirty="0" err="1" smtClean="0">
                <a:solidFill>
                  <a:srgbClr val="2F2D96"/>
                </a:solidFill>
                <a:latin typeface="Arial" panose="020B0604020202020204" pitchFamily="34" charset="0"/>
                <a:cs typeface="Arial" panose="020B0604020202020204" pitchFamily="34" charset="0"/>
              </a:rPr>
              <a:t>reusable</a:t>
            </a:r>
            <a:r>
              <a:rPr lang="de-AT" sz="2100" i="1" dirty="0" smtClean="0">
                <a:solidFill>
                  <a:srgbClr val="2F2D96"/>
                </a:solidFill>
                <a:latin typeface="Arial" panose="020B0604020202020204" pitchFamily="34" charset="0"/>
                <a:cs typeface="Arial" panose="020B0604020202020204" pitchFamily="34" charset="0"/>
              </a:rPr>
              <a:t>; </a:t>
            </a:r>
            <a:r>
              <a:rPr lang="de-AT" sz="2100" i="1" dirty="0" err="1" smtClean="0">
                <a:solidFill>
                  <a:srgbClr val="2F2D96"/>
                </a:solidFill>
                <a:latin typeface="Arial" panose="020B0604020202020204" pitchFamily="34" charset="0"/>
                <a:cs typeface="Arial" panose="020B0604020202020204" pitchFamily="34" charset="0"/>
              </a:rPr>
              <a:t>hard</a:t>
            </a:r>
            <a:r>
              <a:rPr lang="de-AT" sz="2100" i="1" dirty="0" smtClean="0">
                <a:solidFill>
                  <a:srgbClr val="2F2D96"/>
                </a:solidFill>
                <a:latin typeface="Arial" panose="020B0604020202020204" pitchFamily="34" charset="0"/>
                <a:cs typeface="Arial" panose="020B0604020202020204" pitchFamily="34" charset="0"/>
              </a:rPr>
              <a:t> </a:t>
            </a:r>
            <a:r>
              <a:rPr lang="de-AT" sz="2100" i="1" dirty="0" err="1">
                <a:solidFill>
                  <a:srgbClr val="2F2D96"/>
                </a:solidFill>
                <a:latin typeface="Arial" panose="020B0604020202020204" pitchFamily="34" charset="0"/>
                <a:cs typeface="Arial" panose="020B0604020202020204" pitchFamily="34" charset="0"/>
              </a:rPr>
              <a:t>to</a:t>
            </a:r>
            <a:r>
              <a:rPr lang="de-AT" sz="2100" i="1" dirty="0">
                <a:solidFill>
                  <a:srgbClr val="2F2D96"/>
                </a:solidFill>
                <a:latin typeface="Arial" panose="020B0604020202020204" pitchFamily="34" charset="0"/>
                <a:cs typeface="Arial" panose="020B0604020202020204" pitchFamily="34" charset="0"/>
              </a:rPr>
              <a:t> </a:t>
            </a:r>
            <a:r>
              <a:rPr lang="de-AT" sz="2100" i="1" dirty="0" err="1">
                <a:solidFill>
                  <a:srgbClr val="2F2D96"/>
                </a:solidFill>
                <a:latin typeface="Arial" panose="020B0604020202020204" pitchFamily="34" charset="0"/>
                <a:cs typeface="Arial" panose="020B0604020202020204" pitchFamily="34" charset="0"/>
              </a:rPr>
              <a:t>preserve</a:t>
            </a:r>
            <a:r>
              <a:rPr lang="de-AT" sz="2100" i="1" dirty="0">
                <a:solidFill>
                  <a:srgbClr val="2F2D96"/>
                </a:solidFill>
                <a:latin typeface="Arial" panose="020B0604020202020204" pitchFamily="34" charset="0"/>
                <a:cs typeface="Arial" panose="020B0604020202020204" pitchFamily="34" charset="0"/>
              </a:rPr>
              <a:t>, etc.</a:t>
            </a:r>
          </a:p>
          <a:p>
            <a:pPr lvl="0">
              <a:buClr>
                <a:srgbClr val="FF5501"/>
              </a:buClr>
              <a:buFont typeface="Wingdings" panose="05000000000000000000" pitchFamily="2" charset="2"/>
              <a:buChar char="§"/>
            </a:pPr>
            <a:r>
              <a:rPr lang="de-AT" sz="2800" dirty="0">
                <a:solidFill>
                  <a:srgbClr val="2F2D96"/>
                </a:solidFill>
                <a:latin typeface="Arial" panose="020B0604020202020204" pitchFamily="34" charset="0"/>
                <a:cs typeface="Arial" panose="020B0604020202020204" pitchFamily="34" charset="0"/>
              </a:rPr>
              <a:t>Lack </a:t>
            </a:r>
            <a:r>
              <a:rPr lang="de-AT" sz="2800" dirty="0" err="1">
                <a:solidFill>
                  <a:srgbClr val="2F2D96"/>
                </a:solidFill>
                <a:latin typeface="Arial" panose="020B0604020202020204" pitchFamily="34" charset="0"/>
                <a:cs typeface="Arial" panose="020B0604020202020204" pitchFamily="34" charset="0"/>
              </a:rPr>
              <a:t>of</a:t>
            </a:r>
            <a:r>
              <a:rPr lang="de-AT" sz="2800" dirty="0">
                <a:solidFill>
                  <a:srgbClr val="2F2D96"/>
                </a:solidFill>
                <a:latin typeface="Arial" panose="020B0604020202020204" pitchFamily="34" charset="0"/>
                <a:cs typeface="Arial" panose="020B0604020202020204" pitchFamily="34" charset="0"/>
              </a:rPr>
              <a:t> </a:t>
            </a:r>
            <a:r>
              <a:rPr lang="de-AT" sz="2800" dirty="0" err="1">
                <a:solidFill>
                  <a:srgbClr val="2F2D96"/>
                </a:solidFill>
                <a:latin typeface="Arial" panose="020B0604020202020204" pitchFamily="34" charset="0"/>
                <a:cs typeface="Arial" panose="020B0604020202020204" pitchFamily="34" charset="0"/>
              </a:rPr>
              <a:t>reproducibility</a:t>
            </a:r>
            <a:r>
              <a:rPr lang="de-AT" sz="2800" dirty="0">
                <a:solidFill>
                  <a:srgbClr val="2F2D96"/>
                </a:solidFill>
                <a:latin typeface="Arial" panose="020B0604020202020204" pitchFamily="34" charset="0"/>
                <a:cs typeface="Arial" panose="020B0604020202020204" pitchFamily="34" charset="0"/>
              </a:rPr>
              <a:t> </a:t>
            </a:r>
          </a:p>
          <a:p>
            <a:pPr lvl="0">
              <a:buClr>
                <a:srgbClr val="FF5501"/>
              </a:buClr>
              <a:buFont typeface="Wingdings" panose="05000000000000000000" pitchFamily="2" charset="2"/>
              <a:buChar char="§"/>
            </a:pPr>
            <a:r>
              <a:rPr lang="de-AT" sz="2800" dirty="0" err="1">
                <a:solidFill>
                  <a:srgbClr val="2F2D96"/>
                </a:solidFill>
                <a:latin typeface="Arial" panose="020B0604020202020204" pitchFamily="34" charset="0"/>
                <a:cs typeface="Arial" panose="020B0604020202020204" pitchFamily="34" charset="0"/>
              </a:rPr>
              <a:t>Unusable</a:t>
            </a:r>
            <a:r>
              <a:rPr lang="de-AT" sz="2800" dirty="0">
                <a:solidFill>
                  <a:srgbClr val="2F2D96"/>
                </a:solidFill>
                <a:latin typeface="Arial" panose="020B0604020202020204" pitchFamily="34" charset="0"/>
                <a:cs typeface="Arial" panose="020B0604020202020204" pitchFamily="34" charset="0"/>
              </a:rPr>
              <a:t> DB </a:t>
            </a:r>
            <a:r>
              <a:rPr lang="de-AT" sz="2800" dirty="0" err="1">
                <a:solidFill>
                  <a:srgbClr val="2F2D96"/>
                </a:solidFill>
                <a:latin typeface="Arial" panose="020B0604020202020204" pitchFamily="34" charset="0"/>
                <a:cs typeface="Arial" panose="020B0604020202020204" pitchFamily="34" charset="0"/>
              </a:rPr>
              <a:t>dumps</a:t>
            </a:r>
            <a:r>
              <a:rPr lang="de-AT" sz="2800" dirty="0">
                <a:solidFill>
                  <a:srgbClr val="2F2D96"/>
                </a:solidFill>
                <a:latin typeface="Arial" panose="020B0604020202020204" pitchFamily="34" charset="0"/>
                <a:cs typeface="Arial" panose="020B0604020202020204" pitchFamily="34" charset="0"/>
              </a:rPr>
              <a:t> after </a:t>
            </a:r>
            <a:r>
              <a:rPr lang="de-AT" sz="2800" dirty="0" err="1">
                <a:solidFill>
                  <a:srgbClr val="2F2D96"/>
                </a:solidFill>
                <a:latin typeface="Arial" panose="020B0604020202020204" pitchFamily="34" charset="0"/>
                <a:cs typeface="Arial" panose="020B0604020202020204" pitchFamily="34" charset="0"/>
              </a:rPr>
              <a:t>the</a:t>
            </a:r>
            <a:r>
              <a:rPr lang="de-AT" sz="2800" dirty="0">
                <a:solidFill>
                  <a:srgbClr val="2F2D96"/>
                </a:solidFill>
                <a:latin typeface="Arial" panose="020B0604020202020204" pitchFamily="34" charset="0"/>
                <a:cs typeface="Arial" panose="020B0604020202020204" pitchFamily="34" charset="0"/>
              </a:rPr>
              <a:t> end </a:t>
            </a:r>
            <a:r>
              <a:rPr lang="de-AT" sz="2800" dirty="0" err="1">
                <a:solidFill>
                  <a:srgbClr val="2F2D96"/>
                </a:solidFill>
                <a:latin typeface="Arial" panose="020B0604020202020204" pitchFamily="34" charset="0"/>
                <a:cs typeface="Arial" panose="020B0604020202020204" pitchFamily="34" charset="0"/>
              </a:rPr>
              <a:t>of</a:t>
            </a:r>
            <a:r>
              <a:rPr lang="de-AT" sz="2800" dirty="0">
                <a:solidFill>
                  <a:srgbClr val="2F2D96"/>
                </a:solidFill>
                <a:latin typeface="Arial" panose="020B0604020202020204" pitchFamily="34" charset="0"/>
                <a:cs typeface="Arial" panose="020B0604020202020204" pitchFamily="34" charset="0"/>
              </a:rPr>
              <a:t> a </a:t>
            </a:r>
            <a:r>
              <a:rPr lang="de-AT" sz="2800" dirty="0" err="1" smtClean="0">
                <a:solidFill>
                  <a:srgbClr val="2F2D96"/>
                </a:solidFill>
                <a:latin typeface="Arial" panose="020B0604020202020204" pitchFamily="34" charset="0"/>
                <a:cs typeface="Arial" panose="020B0604020202020204" pitchFamily="34" charset="0"/>
              </a:rPr>
              <a:t>project</a:t>
            </a:r>
            <a:r>
              <a:rPr lang="de-AT" sz="2800" dirty="0" smtClean="0">
                <a:solidFill>
                  <a:srgbClr val="2F2D96"/>
                </a:solidFill>
                <a:latin typeface="Arial" panose="020B0604020202020204" pitchFamily="34" charset="0"/>
                <a:cs typeface="Arial" panose="020B0604020202020204" pitchFamily="34" charset="0"/>
              </a:rPr>
              <a:t> </a:t>
            </a:r>
            <a:endParaRPr lang="de-AT" sz="2100" dirty="0" smtClean="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sz="2800" dirty="0" err="1" smtClean="0">
                <a:solidFill>
                  <a:srgbClr val="2F2D96"/>
                </a:solidFill>
                <a:latin typeface="Arial" panose="020B0604020202020204" pitchFamily="34" charset="0"/>
                <a:cs typeface="Arial" panose="020B0604020202020204" pitchFamily="34" charset="0"/>
              </a:rPr>
              <a:t>Does</a:t>
            </a:r>
            <a:r>
              <a:rPr lang="de-AT" sz="2800" dirty="0" smtClean="0">
                <a:solidFill>
                  <a:srgbClr val="2F2D96"/>
                </a:solidFill>
                <a:latin typeface="Arial" panose="020B0604020202020204" pitchFamily="34" charset="0"/>
                <a:cs typeface="Arial" panose="020B0604020202020204" pitchFamily="34" charset="0"/>
              </a:rPr>
              <a:t> </a:t>
            </a:r>
            <a:r>
              <a:rPr lang="de-AT" sz="2800" dirty="0">
                <a:solidFill>
                  <a:srgbClr val="2F2D96"/>
                </a:solidFill>
                <a:latin typeface="Arial" panose="020B0604020202020204" pitchFamily="34" charset="0"/>
                <a:cs typeface="Arial" panose="020B0604020202020204" pitchFamily="34" charset="0"/>
              </a:rPr>
              <a:t>not </a:t>
            </a:r>
            <a:r>
              <a:rPr lang="de-AT" sz="2800" dirty="0" err="1">
                <a:solidFill>
                  <a:srgbClr val="2F2D96"/>
                </a:solidFill>
                <a:latin typeface="Arial" panose="020B0604020202020204" pitchFamily="34" charset="0"/>
                <a:cs typeface="Arial" panose="020B0604020202020204" pitchFamily="34" charset="0"/>
              </a:rPr>
              <a:t>work</a:t>
            </a:r>
            <a:r>
              <a:rPr lang="de-AT" sz="2800" dirty="0">
                <a:solidFill>
                  <a:srgbClr val="2F2D96"/>
                </a:solidFill>
                <a:latin typeface="Arial" panose="020B0604020202020204" pitchFamily="34" charset="0"/>
                <a:cs typeface="Arial" panose="020B0604020202020204" pitchFamily="34" charset="0"/>
              </a:rPr>
              <a:t> </a:t>
            </a:r>
            <a:r>
              <a:rPr lang="de-AT" sz="2800" dirty="0" err="1">
                <a:solidFill>
                  <a:srgbClr val="2F2D96"/>
                </a:solidFill>
                <a:latin typeface="Arial" panose="020B0604020202020204" pitchFamily="34" charset="0"/>
                <a:cs typeface="Arial" panose="020B0604020202020204" pitchFamily="34" charset="0"/>
              </a:rPr>
              <a:t>for</a:t>
            </a:r>
            <a:r>
              <a:rPr lang="de-AT" sz="2800" dirty="0">
                <a:solidFill>
                  <a:srgbClr val="2F2D96"/>
                </a:solidFill>
                <a:latin typeface="Arial" panose="020B0604020202020204" pitchFamily="34" charset="0"/>
                <a:cs typeface="Arial" panose="020B0604020202020204" pitchFamily="34" charset="0"/>
              </a:rPr>
              <a:t>: </a:t>
            </a:r>
            <a:r>
              <a:rPr lang="de-AT" sz="3300" dirty="0">
                <a:solidFill>
                  <a:srgbClr val="2F2D96"/>
                </a:solidFill>
                <a:latin typeface="Arial" panose="020B0604020202020204" pitchFamily="34" charset="0"/>
                <a:cs typeface="Arial" panose="020B0604020202020204" pitchFamily="34" charset="0"/>
              </a:rPr>
              <a:t/>
            </a:r>
            <a:br>
              <a:rPr lang="de-AT" sz="3300" dirty="0">
                <a:solidFill>
                  <a:srgbClr val="2F2D96"/>
                </a:solidFill>
                <a:latin typeface="Arial" panose="020B0604020202020204" pitchFamily="34" charset="0"/>
                <a:cs typeface="Arial" panose="020B0604020202020204" pitchFamily="34" charset="0"/>
              </a:rPr>
            </a:br>
            <a:r>
              <a:rPr lang="de-AT" sz="2100" i="1" dirty="0">
                <a:solidFill>
                  <a:srgbClr val="2F2D96"/>
                </a:solidFill>
                <a:latin typeface="Arial" panose="020B0604020202020204" pitchFamily="34" charset="0"/>
                <a:cs typeface="Arial" panose="020B0604020202020204" pitchFamily="34" charset="0"/>
              </a:rPr>
              <a:t>live DBs, </a:t>
            </a:r>
            <a:r>
              <a:rPr lang="de-AT" sz="2100" i="1" dirty="0" err="1">
                <a:solidFill>
                  <a:srgbClr val="2F2D96"/>
                </a:solidFill>
                <a:latin typeface="Arial" panose="020B0604020202020204" pitchFamily="34" charset="0"/>
                <a:cs typeface="Arial" panose="020B0604020202020204" pitchFamily="34" charset="0"/>
              </a:rPr>
              <a:t>continuously</a:t>
            </a:r>
            <a:r>
              <a:rPr lang="de-AT" sz="2100" i="1" dirty="0">
                <a:solidFill>
                  <a:srgbClr val="2F2D96"/>
                </a:solidFill>
                <a:latin typeface="Arial" panose="020B0604020202020204" pitchFamily="34" charset="0"/>
                <a:cs typeface="Arial" panose="020B0604020202020204" pitchFamily="34" charset="0"/>
              </a:rPr>
              <a:t> </a:t>
            </a:r>
            <a:r>
              <a:rPr lang="de-AT" sz="2100" i="1" dirty="0" err="1">
                <a:solidFill>
                  <a:srgbClr val="2F2D96"/>
                </a:solidFill>
                <a:latin typeface="Arial" panose="020B0604020202020204" pitchFamily="34" charset="0"/>
                <a:cs typeface="Arial" panose="020B0604020202020204" pitchFamily="34" charset="0"/>
              </a:rPr>
              <a:t>growing</a:t>
            </a:r>
            <a:r>
              <a:rPr lang="de-AT" sz="2100" i="1" dirty="0">
                <a:solidFill>
                  <a:srgbClr val="2F2D96"/>
                </a:solidFill>
                <a:latin typeface="Arial" panose="020B0604020202020204" pitchFamily="34" charset="0"/>
                <a:cs typeface="Arial" panose="020B0604020202020204" pitchFamily="34" charset="0"/>
              </a:rPr>
              <a:t> DBs, etc.</a:t>
            </a:r>
          </a:p>
          <a:p>
            <a:endParaRPr lang="de-AT" dirty="0">
              <a:solidFill>
                <a:srgbClr val="2F2D96"/>
              </a:solidFill>
            </a:endParaRPr>
          </a:p>
        </p:txBody>
      </p:sp>
    </p:spTree>
    <p:extLst>
      <p:ext uri="{BB962C8B-B14F-4D97-AF65-F5344CB8AC3E}">
        <p14:creationId xmlns:p14="http://schemas.microsoft.com/office/powerpoint/2010/main" val="2722390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490" y="385010"/>
            <a:ext cx="8891587" cy="738589"/>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r>
              <a:rPr lang="de-AT" dirty="0" err="1" smtClean="0">
                <a:latin typeface="Arial" panose="020B0604020202020204" pitchFamily="34" charset="0"/>
                <a:cs typeface="Arial" panose="020B0604020202020204" pitchFamily="34" charset="0"/>
              </a:rPr>
              <a:t>vision</a:t>
            </a:r>
            <a:r>
              <a:rPr lang="de-AT" dirty="0" smtClean="0">
                <a:latin typeface="Arial" panose="020B0604020202020204" pitchFamily="34" charset="0"/>
                <a:cs typeface="Arial" panose="020B0604020202020204" pitchFamily="34" charset="0"/>
              </a:rPr>
              <a:t> – 1 </a:t>
            </a:r>
            <a:endParaRPr lang="de-AT" dirty="0">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683394" y="1193533"/>
            <a:ext cx="5653906" cy="5076638"/>
          </a:xfrm>
        </p:spPr>
        <p:txBody>
          <a:bodyPr>
            <a:normAutofit fontScale="92500" lnSpcReduction="20000"/>
          </a:bodyPr>
          <a:lstStyle/>
          <a:p>
            <a:pPr>
              <a:buClr>
                <a:srgbClr val="FF0000"/>
              </a:buClr>
              <a:buFont typeface="Wingdings" panose="05000000000000000000" pitchFamily="2" charset="2"/>
              <a:buChar char="§"/>
            </a:pPr>
            <a:r>
              <a:rPr lang="de-AT" sz="2600" dirty="0" smtClean="0">
                <a:solidFill>
                  <a:srgbClr val="2F2D96"/>
                </a:solidFill>
                <a:latin typeface="Arial" panose="020B0604020202020204" pitchFamily="34" charset="0"/>
                <a:cs typeface="Arial" panose="020B0604020202020204" pitchFamily="34" charset="0"/>
              </a:rPr>
              <a:t>Private </a:t>
            </a:r>
            <a:r>
              <a:rPr lang="de-AT" sz="2600" dirty="0" err="1">
                <a:solidFill>
                  <a:srgbClr val="2F2D96"/>
                </a:solidFill>
                <a:latin typeface="Arial" panose="020B0604020202020204" pitchFamily="34" charset="0"/>
                <a:cs typeface="Arial" panose="020B0604020202020204" pitchFamily="34" charset="0"/>
              </a:rPr>
              <a:t>cloud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hosted</a:t>
            </a:r>
            <a:r>
              <a:rPr lang="de-AT" sz="2600" dirty="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repository</a:t>
            </a:r>
            <a:endParaRPr lang="de-AT" sz="2600" dirty="0" smtClean="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smtClean="0">
                <a:solidFill>
                  <a:srgbClr val="2F2D96"/>
                </a:solidFill>
                <a:latin typeface="Arial" panose="020B0604020202020204" pitchFamily="34" charset="0"/>
                <a:cs typeface="Arial" panose="020B0604020202020204" pitchFamily="34" charset="0"/>
              </a:rPr>
              <a:t>Database </a:t>
            </a:r>
            <a:r>
              <a:rPr lang="de-AT" sz="2600" dirty="0" err="1">
                <a:solidFill>
                  <a:srgbClr val="2F2D96"/>
                </a:solidFill>
                <a:latin typeface="Arial" panose="020B0604020202020204" pitchFamily="34" charset="0"/>
                <a:cs typeface="Arial" panose="020B0604020202020204" pitchFamily="34" charset="0"/>
              </a:rPr>
              <a:t>administration</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is</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outsourced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to</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repository</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infrastructure</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and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supported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by</a:t>
            </a:r>
            <a:r>
              <a:rPr lang="de-AT" sz="2600" dirty="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experts</a:t>
            </a:r>
            <a:r>
              <a:rPr lang="de-AT" sz="2600" dirty="0" smtClean="0">
                <a:solidFill>
                  <a:srgbClr val="2F2D96"/>
                </a:solidFill>
                <a:latin typeface="Arial" panose="020B0604020202020204" pitchFamily="34" charset="0"/>
                <a:cs typeface="Arial" panose="020B0604020202020204" pitchFamily="34" charset="0"/>
              </a:rPr>
              <a:t>, e.g. </a:t>
            </a:r>
            <a:r>
              <a:rPr lang="de-AT" sz="2600" dirty="0" err="1" smtClean="0">
                <a:solidFill>
                  <a:srgbClr val="2F2D96"/>
                </a:solidFill>
                <a:latin typeface="Arial" panose="020B0604020202020204" pitchFamily="34" charset="0"/>
                <a:cs typeface="Arial" panose="020B0604020202020204" pitchFamily="34" charset="0"/>
              </a:rPr>
              <a:t>data</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stewards</a:t>
            </a:r>
            <a:r>
              <a:rPr lang="de-AT" sz="2600" dirty="0" smtClean="0">
                <a:solidFill>
                  <a:srgbClr val="2F2D96"/>
                </a:solidFill>
                <a:latin typeface="Arial" panose="020B0604020202020204" pitchFamily="34" charset="0"/>
                <a:cs typeface="Arial" panose="020B0604020202020204" pitchFamily="34" charset="0"/>
              </a:rPr>
              <a:t>)</a:t>
            </a:r>
            <a:endParaRPr lang="de-AT" sz="2600" dirty="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smtClean="0">
                <a:solidFill>
                  <a:srgbClr val="2F2D96"/>
                </a:solidFill>
                <a:latin typeface="Arial" panose="020B0604020202020204" pitchFamily="34" charset="0"/>
                <a:cs typeface="Arial" panose="020B0604020202020204" pitchFamily="34" charset="0"/>
              </a:rPr>
              <a:t>Supports </a:t>
            </a:r>
            <a:r>
              <a:rPr lang="de-AT" sz="2600" dirty="0">
                <a:solidFill>
                  <a:srgbClr val="2F2D96"/>
                </a:solidFill>
                <a:latin typeface="Arial" panose="020B0604020202020204" pitchFamily="34" charset="0"/>
                <a:cs typeface="Arial" panose="020B0604020202020204" pitchFamily="34" charset="0"/>
              </a:rPr>
              <a:t>different </a:t>
            </a:r>
            <a:r>
              <a:rPr lang="de-AT" sz="2600" dirty="0" err="1">
                <a:solidFill>
                  <a:srgbClr val="2F2D96"/>
                </a:solidFill>
                <a:latin typeface="Arial" panose="020B0604020202020204" pitchFamily="34" charset="0"/>
                <a:cs typeface="Arial" panose="020B0604020202020204" pitchFamily="34" charset="0"/>
              </a:rPr>
              <a:t>levels</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of</a:t>
            </a:r>
            <a:r>
              <a:rPr lang="de-AT" sz="2600" dirty="0">
                <a:solidFill>
                  <a:srgbClr val="2F2D96"/>
                </a:solidFill>
                <a:latin typeface="Arial" panose="020B0604020202020204" pitchFamily="34" charset="0"/>
                <a:cs typeface="Arial" panose="020B0604020202020204" pitchFamily="34" charset="0"/>
              </a:rPr>
              <a:t> SQL-</a:t>
            </a:r>
            <a:r>
              <a:rPr lang="de-AT" sz="2600" dirty="0" err="1">
                <a:solidFill>
                  <a:srgbClr val="2F2D96"/>
                </a:solidFill>
                <a:latin typeface="Arial" panose="020B0604020202020204" pitchFamily="34" charset="0"/>
                <a:cs typeface="Arial" panose="020B0604020202020204" pitchFamily="34" charset="0"/>
              </a:rPr>
              <a:t>knowledge</a:t>
            </a:r>
            <a:r>
              <a:rPr lang="de-AT" sz="2600" dirty="0">
                <a:solidFill>
                  <a:srgbClr val="2F2D96"/>
                </a:solidFill>
                <a:latin typeface="Arial" panose="020B0604020202020204" pitchFamily="34" charset="0"/>
                <a:cs typeface="Arial" panose="020B0604020202020204" pitchFamily="34" charset="0"/>
              </a:rPr>
              <a:t> </a:t>
            </a: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rPr>
              <a:t>Metadata</a:t>
            </a:r>
            <a:r>
              <a:rPr lang="de-AT" sz="2600" dirty="0" smtClean="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is</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generated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and</a:t>
            </a:r>
            <a:r>
              <a:rPr lang="de-AT" sz="2600" dirty="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exposed</a:t>
            </a:r>
            <a:endParaRPr lang="de-AT" sz="2600" dirty="0" smtClean="0">
              <a:solidFill>
                <a:srgbClr val="2F2D96"/>
              </a:solidFill>
              <a:latin typeface="Arial" panose="020B0604020202020204" pitchFamily="34" charset="0"/>
              <a:cs typeface="Arial" panose="020B0604020202020204" pitchFamily="34" charset="0"/>
            </a:endParaRPr>
          </a:p>
          <a:p>
            <a:pPr marL="0" indent="0">
              <a:buClr>
                <a:srgbClr val="FF0000"/>
              </a:buClr>
              <a:buNone/>
            </a:pPr>
            <a:r>
              <a:rPr lang="de-AT" sz="26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26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FAIRness</a:t>
            </a:r>
            <a:endParaRPr lang="de-AT" sz="2600" dirty="0" smtClean="0">
              <a:solidFill>
                <a:srgbClr val="2F2D96"/>
              </a:solidFill>
              <a:latin typeface="Arial" panose="020B0604020202020204" pitchFamily="34" charset="0"/>
              <a:cs typeface="Arial" panose="020B0604020202020204" pitchFamily="34" charset="0"/>
            </a:endParaRPr>
          </a:p>
          <a:p>
            <a:pPr marL="0" indent="0">
              <a:buClr>
                <a:srgbClr val="FF0000"/>
              </a:buClr>
              <a:buNone/>
            </a:pPr>
            <a:r>
              <a:rPr lang="de-AT" b="1" dirty="0" smtClean="0">
                <a:solidFill>
                  <a:srgbClr val="2F2D96"/>
                </a:solidFill>
                <a:latin typeface="Arial" panose="020B0604020202020204" pitchFamily="34" charset="0"/>
                <a:cs typeface="Arial" panose="020B0604020202020204" pitchFamily="34" charset="0"/>
              </a:rPr>
              <a:t/>
            </a:r>
            <a:br>
              <a:rPr lang="de-AT" b="1" dirty="0" smtClean="0">
                <a:solidFill>
                  <a:srgbClr val="2F2D96"/>
                </a:solidFill>
                <a:latin typeface="Arial" panose="020B0604020202020204" pitchFamily="34" charset="0"/>
                <a:cs typeface="Arial" panose="020B0604020202020204" pitchFamily="34" charset="0"/>
              </a:rPr>
            </a:br>
            <a:endParaRPr lang="de-AT" dirty="0">
              <a:latin typeface="Arial" panose="020B0604020202020204" pitchFamily="34" charset="0"/>
              <a:cs typeface="Arial" panose="020B0604020202020204" pitchFamily="34" charset="0"/>
            </a:endParaRPr>
          </a:p>
        </p:txBody>
      </p:sp>
      <p:pic>
        <p:nvPicPr>
          <p:cNvPr id="4" name="Grafik 3">
            <a:extLst>
              <a:ext uri="{FF2B5EF4-FFF2-40B4-BE49-F238E27FC236}">
                <a16:creationId xmlns:a16="http://schemas.microsoft.com/office/drawing/2014/main" id="{E47CA3E6-C277-4685-B754-C82A054ADFEB}"/>
              </a:ext>
            </a:extLst>
          </p:cNvPr>
          <p:cNvPicPr>
            <a:picLocks noChangeAspect="1"/>
          </p:cNvPicPr>
          <p:nvPr/>
        </p:nvPicPr>
        <p:blipFill>
          <a:blip r:embed="rId3"/>
          <a:stretch>
            <a:fillRect/>
          </a:stretch>
        </p:blipFill>
        <p:spPr>
          <a:xfrm>
            <a:off x="9963266" y="1578543"/>
            <a:ext cx="1222569" cy="1895710"/>
          </a:xfrm>
          <a:prstGeom prst="rect">
            <a:avLst/>
          </a:prstGeom>
        </p:spPr>
      </p:pic>
      <p:pic>
        <p:nvPicPr>
          <p:cNvPr id="5" name="Grafik 4">
            <a:extLst>
              <a:ext uri="{FF2B5EF4-FFF2-40B4-BE49-F238E27FC236}">
                <a16:creationId xmlns:a16="http://schemas.microsoft.com/office/drawing/2014/main" id="{F1C21459-0EBE-459A-8F15-1FD7B7CD19ED}"/>
              </a:ext>
            </a:extLst>
          </p:cNvPr>
          <p:cNvPicPr>
            <a:picLocks noChangeAspect="1"/>
          </p:cNvPicPr>
          <p:nvPr/>
        </p:nvPicPr>
        <p:blipFill>
          <a:blip r:embed="rId4"/>
          <a:stretch>
            <a:fillRect/>
          </a:stretch>
        </p:blipFill>
        <p:spPr>
          <a:xfrm>
            <a:off x="7409288" y="1468203"/>
            <a:ext cx="2068789" cy="1922680"/>
          </a:xfrm>
          <a:prstGeom prst="rect">
            <a:avLst/>
          </a:prstGeom>
        </p:spPr>
      </p:pic>
      <p:pic>
        <p:nvPicPr>
          <p:cNvPr id="6" name="Grafik 5">
            <a:extLst>
              <a:ext uri="{FF2B5EF4-FFF2-40B4-BE49-F238E27FC236}">
                <a16:creationId xmlns:a16="http://schemas.microsoft.com/office/drawing/2014/main" id="{9EA37DFD-D3DC-48B5-B825-22FD78BED052}"/>
              </a:ext>
            </a:extLst>
          </p:cNvPr>
          <p:cNvPicPr>
            <a:picLocks noChangeAspect="1"/>
          </p:cNvPicPr>
          <p:nvPr/>
        </p:nvPicPr>
        <p:blipFill>
          <a:blip r:embed="rId5"/>
          <a:stretch>
            <a:fillRect/>
          </a:stretch>
        </p:blipFill>
        <p:spPr>
          <a:xfrm>
            <a:off x="6427032" y="3806405"/>
            <a:ext cx="5520939" cy="2048244"/>
          </a:xfrm>
          <a:prstGeom prst="rect">
            <a:avLst/>
          </a:prstGeom>
        </p:spPr>
      </p:pic>
    </p:spTree>
    <p:extLst>
      <p:ext uri="{BB962C8B-B14F-4D97-AF65-F5344CB8AC3E}">
        <p14:creationId xmlns:p14="http://schemas.microsoft.com/office/powerpoint/2010/main" val="2930220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490" y="385010"/>
            <a:ext cx="8891587" cy="738589"/>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r>
              <a:rPr lang="de-AT" dirty="0" err="1" smtClean="0">
                <a:latin typeface="Arial" panose="020B0604020202020204" pitchFamily="34" charset="0"/>
                <a:cs typeface="Arial" panose="020B0604020202020204" pitchFamily="34" charset="0"/>
              </a:rPr>
              <a:t>vision</a:t>
            </a:r>
            <a:r>
              <a:rPr lang="de-AT" dirty="0" smtClean="0">
                <a:latin typeface="Arial" panose="020B0604020202020204" pitchFamily="34" charset="0"/>
                <a:cs typeface="Arial" panose="020B0604020202020204" pitchFamily="34" charset="0"/>
              </a:rPr>
              <a:t> – 2 </a:t>
            </a:r>
            <a:endParaRPr lang="de-AT" dirty="0">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683394" y="1193533"/>
            <a:ext cx="5743638" cy="5076638"/>
          </a:xfrm>
        </p:spPr>
        <p:txBody>
          <a:bodyPr>
            <a:normAutofit fontScale="92500"/>
          </a:bodyPr>
          <a:lstStyle/>
          <a:p>
            <a:pPr marL="0" indent="0">
              <a:buClr>
                <a:srgbClr val="FF0000"/>
              </a:buClr>
              <a:buNone/>
            </a:pPr>
            <a:r>
              <a:rPr lang="de-AT" sz="2900" b="1" dirty="0" smtClean="0">
                <a:solidFill>
                  <a:srgbClr val="2F2D96"/>
                </a:solidFill>
                <a:latin typeface="Arial" panose="020B0604020202020204" pitchFamily="34" charset="0"/>
                <a:cs typeface="Arial" panose="020B0604020202020204" pitchFamily="34" charset="0"/>
              </a:rPr>
              <a:t>Databases </a:t>
            </a:r>
            <a:r>
              <a:rPr lang="de-AT" sz="2900" b="1" dirty="0" err="1" smtClean="0">
                <a:solidFill>
                  <a:srgbClr val="2F2D96"/>
                </a:solidFill>
                <a:latin typeface="Arial" panose="020B0604020202020204" pitchFamily="34" charset="0"/>
                <a:cs typeface="Arial" panose="020B0604020202020204" pitchFamily="34" charset="0"/>
              </a:rPr>
              <a:t>are</a:t>
            </a:r>
            <a:r>
              <a:rPr lang="de-AT" sz="2900" b="1" dirty="0" smtClean="0">
                <a:solidFill>
                  <a:srgbClr val="2F2D96"/>
                </a:solidFill>
                <a:latin typeface="Arial" panose="020B0604020202020204" pitchFamily="34" charset="0"/>
                <a:cs typeface="Arial" panose="020B0604020202020204" pitchFamily="34" charset="0"/>
              </a:rPr>
              <a:t>:</a:t>
            </a:r>
            <a:endParaRPr lang="de-AT" sz="2900" b="1" dirty="0" smtClean="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rPr>
              <a:t>created</a:t>
            </a:r>
            <a:r>
              <a:rPr lang="de-AT" sz="2600" dirty="0" smtClean="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directly</a:t>
            </a:r>
            <a:r>
              <a:rPr lang="de-AT" sz="2600" dirty="0">
                <a:solidFill>
                  <a:srgbClr val="2F2D96"/>
                </a:solidFill>
                <a:latin typeface="Arial" panose="020B0604020202020204" pitchFamily="34" charset="0"/>
                <a:cs typeface="Arial" panose="020B0604020202020204" pitchFamily="34" charset="0"/>
              </a:rPr>
              <a:t> in </a:t>
            </a:r>
            <a:r>
              <a:rPr lang="de-AT" sz="2600" dirty="0" err="1">
                <a:solidFill>
                  <a:srgbClr val="2F2D96"/>
                </a:solidFill>
                <a:latin typeface="Arial" panose="020B0604020202020204" pitchFamily="34" charset="0"/>
                <a:cs typeface="Arial" panose="020B0604020202020204" pitchFamily="34" charset="0"/>
              </a:rPr>
              <a:t>repository</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framework</a:t>
            </a:r>
            <a:endParaRPr lang="de-AT" sz="2600" dirty="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rPr>
              <a:t>populated</a:t>
            </a:r>
            <a:r>
              <a:rPr lang="de-AT" sz="2600" dirty="0" smtClean="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and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used</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within</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repository</a:t>
            </a:r>
            <a:endParaRPr lang="de-AT" sz="2600" dirty="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searchable</a:t>
            </a:r>
            <a:r>
              <a:rPr lang="de-AT" sz="26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26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and</a:t>
            </a:r>
            <a:r>
              <a:rPr lang="de-AT" sz="26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26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reusable</a:t>
            </a:r>
            <a:r>
              <a:rPr lang="de-AT" sz="26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via </a:t>
            </a:r>
            <a:r>
              <a:rPr lang="de-AT" sz="26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metadata</a:t>
            </a:r>
            <a:r>
              <a:rPr lang="de-AT" sz="26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p>
          <a:p>
            <a:pPr marL="0" indent="0">
              <a:buClr>
                <a:srgbClr val="FF0000"/>
              </a:buClr>
              <a:buNone/>
            </a:pPr>
            <a:r>
              <a:rPr lang="de-AT" b="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r>
            <a:br>
              <a:rPr lang="de-AT" b="1" dirty="0" smtClean="0">
                <a:solidFill>
                  <a:srgbClr val="2F2D96"/>
                </a:solidFill>
                <a:latin typeface="Arial" panose="020B0604020202020204" pitchFamily="34" charset="0"/>
                <a:cs typeface="Arial" panose="020B0604020202020204" pitchFamily="34" charset="0"/>
                <a:sym typeface="Wingdings" panose="05000000000000000000" pitchFamily="2" charset="2"/>
              </a:rPr>
            </a:br>
            <a:r>
              <a:rPr lang="de-AT" sz="2900" b="1" dirty="0" smtClean="0">
                <a:solidFill>
                  <a:srgbClr val="2F2D96"/>
                </a:solidFill>
                <a:latin typeface="Arial" panose="020B0604020202020204" pitchFamily="34" charset="0"/>
                <a:cs typeface="Arial" panose="020B0604020202020204" pitchFamily="34" charset="0"/>
                <a:sym typeface="Wingdings" panose="05000000000000000000" pitchFamily="2" charset="2"/>
              </a:rPr>
              <a:t>Data </a:t>
            </a:r>
            <a:r>
              <a:rPr lang="de-AT" sz="2900" b="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is</a:t>
            </a:r>
            <a:r>
              <a:rPr lang="de-AT" sz="2900" b="1" dirty="0" smtClean="0">
                <a:solidFill>
                  <a:srgbClr val="2F2D96"/>
                </a:solidFill>
                <a:latin typeface="Arial" panose="020B0604020202020204" pitchFamily="34" charset="0"/>
                <a:cs typeface="Arial" panose="020B0604020202020204" pitchFamily="34" charset="0"/>
                <a:sym typeface="Wingdings" panose="05000000000000000000" pitchFamily="2" charset="2"/>
              </a:rPr>
              <a:t>:</a:t>
            </a:r>
            <a:endParaRPr lang="de-AT" sz="2900" b="1" dirty="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rPr>
              <a:t>reproducible</a:t>
            </a:r>
            <a:r>
              <a:rPr lang="de-AT" sz="2600" dirty="0" smtClean="0">
                <a:solidFill>
                  <a:srgbClr val="2F2D96"/>
                </a:solidFill>
                <a:latin typeface="Arial" panose="020B0604020202020204" pitchFamily="34" charset="0"/>
                <a:cs typeface="Arial" panose="020B0604020202020204" pitchFamily="34" charset="0"/>
              </a:rPr>
              <a:t> due </a:t>
            </a:r>
            <a:r>
              <a:rPr lang="de-AT" sz="2600" dirty="0" err="1" smtClean="0">
                <a:solidFill>
                  <a:srgbClr val="2F2D96"/>
                </a:solidFill>
                <a:latin typeface="Arial" panose="020B0604020202020204" pitchFamily="34" charset="0"/>
                <a:cs typeface="Arial" panose="020B0604020202020204" pitchFamily="34" charset="0"/>
              </a:rPr>
              <a:t>to</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versioning</a:t>
            </a:r>
            <a:r>
              <a:rPr lang="de-AT" sz="2600" dirty="0" smtClean="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and</a:t>
            </a:r>
            <a:r>
              <a:rPr lang="de-AT" sz="2600" dirty="0">
                <a:solidFill>
                  <a:srgbClr val="2F2D96"/>
                </a:solidFill>
                <a:latin typeface="Arial" panose="020B0604020202020204" pitchFamily="34" charset="0"/>
                <a:cs typeface="Arial" panose="020B0604020202020204" pitchFamily="34" charset="0"/>
              </a:rPr>
              <a:t> </a:t>
            </a:r>
            <a:r>
              <a:rPr lang="de-AT" sz="2600" dirty="0" smtClean="0">
                <a:solidFill>
                  <a:srgbClr val="2F2D96"/>
                </a:solidFill>
                <a:latin typeface="Arial" panose="020B0604020202020204" pitchFamily="34" charset="0"/>
                <a:cs typeface="Arial" panose="020B0604020202020204" pitchFamily="34" charset="0"/>
              </a:rPr>
              <a:t>time-</a:t>
            </a:r>
            <a:r>
              <a:rPr lang="de-AT" sz="2600" dirty="0" err="1" smtClean="0">
                <a:solidFill>
                  <a:srgbClr val="2F2D96"/>
                </a:solidFill>
                <a:latin typeface="Arial" panose="020B0604020202020204" pitchFamily="34" charset="0"/>
                <a:cs typeface="Arial" panose="020B0604020202020204" pitchFamily="34" charset="0"/>
              </a:rPr>
              <a:t>stamping</a:t>
            </a:r>
            <a:endParaRPr lang="de-AT" sz="2600" dirty="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600" dirty="0" err="1" smtClean="0">
                <a:solidFill>
                  <a:srgbClr val="2F2D96"/>
                </a:solidFill>
                <a:latin typeface="Arial" panose="020B0604020202020204" pitchFamily="34" charset="0"/>
                <a:cs typeface="Arial" panose="020B0604020202020204" pitchFamily="34" charset="0"/>
              </a:rPr>
              <a:t>cite-able</a:t>
            </a:r>
            <a:r>
              <a:rPr lang="de-AT" sz="2600" dirty="0" smtClean="0">
                <a:solidFill>
                  <a:srgbClr val="2F2D96"/>
                </a:solidFill>
                <a:latin typeface="Arial" panose="020B0604020202020204" pitchFamily="34" charset="0"/>
                <a:cs typeface="Arial" panose="020B0604020202020204" pitchFamily="34" charset="0"/>
              </a:rPr>
              <a:t> </a:t>
            </a:r>
            <a:r>
              <a:rPr lang="de-AT" sz="2600" dirty="0">
                <a:solidFill>
                  <a:srgbClr val="2F2D96"/>
                </a:solidFill>
                <a:latin typeface="Arial" panose="020B0604020202020204" pitchFamily="34" charset="0"/>
                <a:cs typeface="Arial" panose="020B0604020202020204" pitchFamily="34" charset="0"/>
              </a:rPr>
              <a:t>at </a:t>
            </a:r>
            <a:r>
              <a:rPr lang="de-AT" sz="2600" dirty="0" err="1">
                <a:solidFill>
                  <a:srgbClr val="2F2D96"/>
                </a:solidFill>
                <a:latin typeface="Arial" panose="020B0604020202020204" pitchFamily="34" charset="0"/>
                <a:cs typeface="Arial" panose="020B0604020202020204" pitchFamily="34" charset="0"/>
              </a:rPr>
              <a:t>fine</a:t>
            </a:r>
            <a:r>
              <a:rPr lang="de-AT" sz="2600" dirty="0">
                <a:solidFill>
                  <a:srgbClr val="2F2D96"/>
                </a:solidFill>
                <a:latin typeface="Arial" panose="020B0604020202020204" pitchFamily="34" charset="0"/>
                <a:cs typeface="Arial" panose="020B0604020202020204" pitchFamily="34" charset="0"/>
              </a:rPr>
              <a:t> </a:t>
            </a:r>
            <a:r>
              <a:rPr lang="de-AT" sz="2600" dirty="0" err="1">
                <a:solidFill>
                  <a:srgbClr val="2F2D96"/>
                </a:solidFill>
                <a:latin typeface="Arial" panose="020B0604020202020204" pitchFamily="34" charset="0"/>
                <a:cs typeface="Arial" panose="020B0604020202020204" pitchFamily="34" charset="0"/>
              </a:rPr>
              <a:t>granularity</a:t>
            </a:r>
            <a:endParaRPr lang="de-AT" sz="2600" dirty="0">
              <a:solidFill>
                <a:srgbClr val="2F2D96"/>
              </a:solidFill>
              <a:latin typeface="Arial" panose="020B0604020202020204" pitchFamily="34" charset="0"/>
              <a:cs typeface="Arial" panose="020B0604020202020204" pitchFamily="34" charset="0"/>
            </a:endParaRPr>
          </a:p>
          <a:p>
            <a:endParaRPr lang="de-AT" dirty="0">
              <a:latin typeface="Arial" panose="020B0604020202020204" pitchFamily="34" charset="0"/>
              <a:cs typeface="Arial" panose="020B0604020202020204" pitchFamily="34" charset="0"/>
            </a:endParaRPr>
          </a:p>
        </p:txBody>
      </p:sp>
      <p:pic>
        <p:nvPicPr>
          <p:cNvPr id="4" name="Grafik 3">
            <a:extLst>
              <a:ext uri="{FF2B5EF4-FFF2-40B4-BE49-F238E27FC236}">
                <a16:creationId xmlns:a16="http://schemas.microsoft.com/office/drawing/2014/main" id="{E47CA3E6-C277-4685-B754-C82A054ADFEB}"/>
              </a:ext>
            </a:extLst>
          </p:cNvPr>
          <p:cNvPicPr>
            <a:picLocks noChangeAspect="1"/>
          </p:cNvPicPr>
          <p:nvPr/>
        </p:nvPicPr>
        <p:blipFill>
          <a:blip r:embed="rId2"/>
          <a:stretch>
            <a:fillRect/>
          </a:stretch>
        </p:blipFill>
        <p:spPr>
          <a:xfrm>
            <a:off x="9963266" y="1578543"/>
            <a:ext cx="1222569" cy="1895710"/>
          </a:xfrm>
          <a:prstGeom prst="rect">
            <a:avLst/>
          </a:prstGeom>
        </p:spPr>
      </p:pic>
      <p:pic>
        <p:nvPicPr>
          <p:cNvPr id="5" name="Grafik 4">
            <a:extLst>
              <a:ext uri="{FF2B5EF4-FFF2-40B4-BE49-F238E27FC236}">
                <a16:creationId xmlns:a16="http://schemas.microsoft.com/office/drawing/2014/main" id="{F1C21459-0EBE-459A-8F15-1FD7B7CD19ED}"/>
              </a:ext>
            </a:extLst>
          </p:cNvPr>
          <p:cNvPicPr>
            <a:picLocks noChangeAspect="1"/>
          </p:cNvPicPr>
          <p:nvPr/>
        </p:nvPicPr>
        <p:blipFill>
          <a:blip r:embed="rId3"/>
          <a:stretch>
            <a:fillRect/>
          </a:stretch>
        </p:blipFill>
        <p:spPr>
          <a:xfrm>
            <a:off x="7409288" y="1468203"/>
            <a:ext cx="2068789" cy="1922680"/>
          </a:xfrm>
          <a:prstGeom prst="rect">
            <a:avLst/>
          </a:prstGeom>
        </p:spPr>
      </p:pic>
      <p:pic>
        <p:nvPicPr>
          <p:cNvPr id="6" name="Grafik 5">
            <a:extLst>
              <a:ext uri="{FF2B5EF4-FFF2-40B4-BE49-F238E27FC236}">
                <a16:creationId xmlns:a16="http://schemas.microsoft.com/office/drawing/2014/main" id="{9EA37DFD-D3DC-48B5-B825-22FD78BED052}"/>
              </a:ext>
            </a:extLst>
          </p:cNvPr>
          <p:cNvPicPr>
            <a:picLocks noChangeAspect="1"/>
          </p:cNvPicPr>
          <p:nvPr/>
        </p:nvPicPr>
        <p:blipFill>
          <a:blip r:embed="rId4"/>
          <a:stretch>
            <a:fillRect/>
          </a:stretch>
        </p:blipFill>
        <p:spPr>
          <a:xfrm>
            <a:off x="6427032" y="3806405"/>
            <a:ext cx="5520939" cy="2048244"/>
          </a:xfrm>
          <a:prstGeom prst="rect">
            <a:avLst/>
          </a:prstGeom>
        </p:spPr>
      </p:pic>
    </p:spTree>
    <p:extLst>
      <p:ext uri="{BB962C8B-B14F-4D97-AF65-F5344CB8AC3E}">
        <p14:creationId xmlns:p14="http://schemas.microsoft.com/office/powerpoint/2010/main" val="25489130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197757"/>
            <a:ext cx="9905998" cy="1077686"/>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r>
              <a:rPr lang="de-AT" dirty="0" smtClean="0">
                <a:latin typeface="Arial" panose="020B0604020202020204" pitchFamily="34" charset="0"/>
                <a:cs typeface="Arial" panose="020B0604020202020204" pitchFamily="34" charset="0"/>
              </a:rPr>
              <a:t>Set </a:t>
            </a:r>
            <a:r>
              <a:rPr lang="de-AT" dirty="0" err="1" smtClean="0">
                <a:latin typeface="Arial" panose="020B0604020202020204" pitchFamily="34" charset="0"/>
                <a:cs typeface="Arial" panose="020B0604020202020204" pitchFamily="34" charset="0"/>
              </a:rPr>
              <a:t>up</a:t>
            </a:r>
            <a:endParaRPr lang="de-AT" dirty="0">
              <a:latin typeface="Arial" panose="020B0604020202020204" pitchFamily="34" charset="0"/>
              <a:cs typeface="Arial" panose="020B0604020202020204" pitchFamily="34" charset="0"/>
            </a:endParaRPr>
          </a:p>
        </p:txBody>
      </p:sp>
      <p:sp>
        <p:nvSpPr>
          <p:cNvPr id="3" name="Inhaltsplatzhalter 2"/>
          <p:cNvSpPr>
            <a:spLocks noGrp="1"/>
          </p:cNvSpPr>
          <p:nvPr>
            <p:ph idx="1"/>
          </p:nvPr>
        </p:nvSpPr>
        <p:spPr>
          <a:xfrm>
            <a:off x="800100" y="1275444"/>
            <a:ext cx="7407729" cy="5096479"/>
          </a:xfrm>
        </p:spPr>
        <p:txBody>
          <a:bodyPr>
            <a:normAutofit fontScale="85000" lnSpcReduction="20000"/>
          </a:bodyPr>
          <a:lstStyle/>
          <a:p>
            <a:pPr>
              <a:buClr>
                <a:srgbClr val="FF0000"/>
              </a:buClr>
              <a:buFont typeface="Wingdings" panose="05000000000000000000" pitchFamily="2" charset="2"/>
              <a:buChar char="§"/>
            </a:pPr>
            <a:r>
              <a:rPr lang="en-US" sz="2900" dirty="0">
                <a:solidFill>
                  <a:srgbClr val="2F2D96"/>
                </a:solidFill>
                <a:latin typeface="Arial" panose="020B0604020202020204" pitchFamily="34" charset="0"/>
                <a:cs typeface="Arial" panose="020B0604020202020204" pitchFamily="34" charset="0"/>
              </a:rPr>
              <a:t>Each database is encapsulated in a </a:t>
            </a:r>
            <a:r>
              <a:rPr lang="en-US" sz="2900" dirty="0" smtClean="0">
                <a:solidFill>
                  <a:srgbClr val="2F2D96"/>
                </a:solidFill>
                <a:latin typeface="Arial" panose="020B0604020202020204" pitchFamily="34" charset="0"/>
                <a:cs typeface="Arial" panose="020B0604020202020204" pitchFamily="34" charset="0"/>
              </a:rPr>
              <a:t>Docker container </a:t>
            </a:r>
            <a:br>
              <a:rPr lang="en-US" sz="2900" dirty="0" smtClean="0">
                <a:solidFill>
                  <a:srgbClr val="2F2D96"/>
                </a:solidFill>
                <a:latin typeface="Arial" panose="020B0604020202020204" pitchFamily="34" charset="0"/>
                <a:cs typeface="Arial" panose="020B0604020202020204" pitchFamily="34" charset="0"/>
              </a:rPr>
            </a:br>
            <a:r>
              <a:rPr lang="en-US" sz="29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flexibility, scalability</a:t>
            </a:r>
            <a:endParaRPr lang="en-US" sz="2900" dirty="0" smtClean="0">
              <a:solidFill>
                <a:srgbClr val="2F2D96"/>
              </a:solidFill>
              <a:latin typeface="Arial" panose="020B0604020202020204" pitchFamily="34" charset="0"/>
              <a:cs typeface="Arial" panose="020B0604020202020204" pitchFamily="34" charset="0"/>
            </a:endParaRPr>
          </a:p>
          <a:p>
            <a:pPr>
              <a:buClr>
                <a:srgbClr val="FF0000"/>
              </a:buClr>
              <a:buFont typeface="Wingdings" panose="05000000000000000000" pitchFamily="2" charset="2"/>
              <a:buChar char="§"/>
            </a:pPr>
            <a:r>
              <a:rPr lang="de-AT" sz="2900" dirty="0" err="1" smtClean="0">
                <a:solidFill>
                  <a:srgbClr val="2F2D96"/>
                </a:solidFill>
                <a:latin typeface="Arial" panose="020B0604020202020204" pitchFamily="34" charset="0"/>
                <a:cs typeface="Arial" panose="020B0604020202020204" pitchFamily="34" charset="0"/>
              </a:rPr>
              <a:t>Microservice</a:t>
            </a:r>
            <a:r>
              <a:rPr lang="de-AT" sz="2900" dirty="0" smtClean="0">
                <a:solidFill>
                  <a:srgbClr val="2F2D96"/>
                </a:solidFill>
                <a:latin typeface="Arial" panose="020B0604020202020204" pitchFamily="34" charset="0"/>
                <a:cs typeface="Arial" panose="020B0604020202020204" pitchFamily="34" charset="0"/>
              </a:rPr>
              <a:t> </a:t>
            </a:r>
            <a:r>
              <a:rPr lang="de-AT" sz="2900" dirty="0" err="1">
                <a:solidFill>
                  <a:srgbClr val="2F2D96"/>
                </a:solidFill>
                <a:latin typeface="Arial" panose="020B0604020202020204" pitchFamily="34" charset="0"/>
                <a:cs typeface="Arial" panose="020B0604020202020204" pitchFamily="34" charset="0"/>
              </a:rPr>
              <a:t>architecture</a:t>
            </a:r>
            <a:r>
              <a:rPr lang="de-AT" sz="2900" dirty="0">
                <a:solidFill>
                  <a:srgbClr val="2F2D96"/>
                </a:solidFill>
                <a:latin typeface="Arial" panose="020B0604020202020204" pitchFamily="34" charset="0"/>
                <a:cs typeface="Arial" panose="020B0604020202020204" pitchFamily="34" charset="0"/>
              </a:rPr>
              <a:t> </a:t>
            </a:r>
            <a:r>
              <a:rPr lang="de-AT" sz="2900" dirty="0" smtClean="0">
                <a:solidFill>
                  <a:srgbClr val="2F2D96"/>
                </a:solidFill>
                <a:latin typeface="Arial" panose="020B0604020202020204" pitchFamily="34" charset="0"/>
                <a:cs typeface="Arial" panose="020B0604020202020204" pitchFamily="34" charset="0"/>
              </a:rPr>
              <a:t/>
            </a:r>
            <a:br>
              <a:rPr lang="de-AT" sz="2900" dirty="0" smtClean="0">
                <a:solidFill>
                  <a:srgbClr val="2F2D96"/>
                </a:solidFill>
                <a:latin typeface="Arial" panose="020B0604020202020204" pitchFamily="34" charset="0"/>
                <a:cs typeface="Arial" panose="020B0604020202020204" pitchFamily="34" charset="0"/>
              </a:rPr>
            </a:br>
            <a:r>
              <a:rPr lang="de-AT" sz="29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29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modularity</a:t>
            </a:r>
            <a:r>
              <a:rPr lang="de-AT" sz="29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sz="2900"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scalability</a:t>
            </a:r>
            <a:r>
              <a:rPr lang="de-AT" sz="2900"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p>
          <a:p>
            <a:pPr>
              <a:buClr>
                <a:srgbClr val="FF5501"/>
              </a:buClr>
              <a:buFont typeface="Wingdings" panose="05000000000000000000" pitchFamily="2" charset="2"/>
              <a:buChar char="§"/>
            </a:pPr>
            <a:r>
              <a:rPr lang="de-AT" sz="2900" dirty="0">
                <a:solidFill>
                  <a:srgbClr val="2F2D96"/>
                </a:solidFill>
                <a:latin typeface="Arial" panose="020B0604020202020204" pitchFamily="34" charset="0"/>
                <a:cs typeface="Arial" panose="020B0604020202020204" pitchFamily="34" charset="0"/>
              </a:rPr>
              <a:t>Services </a:t>
            </a:r>
            <a:r>
              <a:rPr lang="de-AT" sz="2900" dirty="0" err="1">
                <a:solidFill>
                  <a:srgbClr val="2F2D96"/>
                </a:solidFill>
                <a:latin typeface="Arial" panose="020B0604020202020204" pitchFamily="34" charset="0"/>
                <a:cs typeface="Arial" panose="020B0604020202020204" pitchFamily="34" charset="0"/>
              </a:rPr>
              <a:t>for</a:t>
            </a:r>
            <a:r>
              <a:rPr lang="de-AT" sz="2900" dirty="0">
                <a:solidFill>
                  <a:srgbClr val="2F2D96"/>
                </a:solidFill>
                <a:latin typeface="Arial" panose="020B0604020202020204" pitchFamily="34" charset="0"/>
                <a:cs typeface="Arial" panose="020B0604020202020204" pitchFamily="34" charset="0"/>
              </a:rPr>
              <a:t> different </a:t>
            </a:r>
            <a:r>
              <a:rPr lang="de-AT" sz="2900" dirty="0" err="1">
                <a:solidFill>
                  <a:srgbClr val="2F2D96"/>
                </a:solidFill>
                <a:latin typeface="Arial" panose="020B0604020202020204" pitchFamily="34" charset="0"/>
                <a:cs typeface="Arial" panose="020B0604020202020204" pitchFamily="34" charset="0"/>
              </a:rPr>
              <a:t>tasks</a:t>
            </a:r>
            <a:r>
              <a:rPr lang="de-AT" sz="2900" dirty="0">
                <a:solidFill>
                  <a:srgbClr val="2F2D96"/>
                </a:solidFill>
                <a:latin typeface="Arial" panose="020B0604020202020204" pitchFamily="34" charset="0"/>
                <a:cs typeface="Arial" panose="020B0604020202020204" pitchFamily="34" charset="0"/>
              </a:rPr>
              <a:t>: </a:t>
            </a:r>
          </a:p>
          <a:p>
            <a:pPr lvl="1"/>
            <a:r>
              <a:rPr lang="de-AT" sz="2600" dirty="0" err="1" smtClean="0">
                <a:solidFill>
                  <a:srgbClr val="2F2D96"/>
                </a:solidFill>
                <a:latin typeface="Arial" panose="020B0604020202020204" pitchFamily="34" charset="0"/>
                <a:cs typeface="Arial" panose="020B0604020202020204" pitchFamily="34" charset="0"/>
              </a:rPr>
              <a:t>Analyze</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service</a:t>
            </a:r>
            <a:r>
              <a:rPr lang="de-AT" sz="2600" dirty="0" smtClean="0">
                <a:solidFill>
                  <a:srgbClr val="2F2D96"/>
                </a:solidFill>
                <a:latin typeface="Arial" panose="020B0604020202020204" pitchFamily="34" charset="0"/>
                <a:cs typeface="Arial" panose="020B0604020202020204" pitchFamily="34" charset="0"/>
              </a:rPr>
              <a:t> (e.g. </a:t>
            </a:r>
            <a:r>
              <a:rPr lang="de-AT" sz="2600" dirty="0" err="1" smtClean="0">
                <a:solidFill>
                  <a:srgbClr val="2F2D96"/>
                </a:solidFill>
                <a:latin typeface="Arial" panose="020B0604020202020204" pitchFamily="34" charset="0"/>
                <a:cs typeface="Arial" panose="020B0604020202020204" pitchFamily="34" charset="0"/>
              </a:rPr>
              <a:t>to</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proposa</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data</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types</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and</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the</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primary</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key</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column</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when</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uploading</a:t>
            </a:r>
            <a:r>
              <a:rPr lang="de-AT" sz="2600" dirty="0" smtClean="0">
                <a:solidFill>
                  <a:srgbClr val="2F2D96"/>
                </a:solidFill>
                <a:latin typeface="Arial" panose="020B0604020202020204" pitchFamily="34" charset="0"/>
                <a:cs typeface="Arial" panose="020B0604020202020204" pitchFamily="34" charset="0"/>
              </a:rPr>
              <a:t> </a:t>
            </a:r>
            <a:r>
              <a:rPr lang="de-AT" sz="2600" dirty="0" err="1" smtClean="0">
                <a:solidFill>
                  <a:srgbClr val="2F2D96"/>
                </a:solidFill>
                <a:latin typeface="Arial" panose="020B0604020202020204" pitchFamily="34" charset="0"/>
                <a:cs typeface="Arial" panose="020B0604020202020204" pitchFamily="34" charset="0"/>
              </a:rPr>
              <a:t>data</a:t>
            </a:r>
            <a:r>
              <a:rPr lang="de-AT" sz="2600" dirty="0" smtClean="0">
                <a:solidFill>
                  <a:srgbClr val="2F2D96"/>
                </a:solidFill>
                <a:latin typeface="Arial" panose="020B0604020202020204" pitchFamily="34" charset="0"/>
                <a:cs typeface="Arial" panose="020B0604020202020204" pitchFamily="34" charset="0"/>
              </a:rPr>
              <a:t> via CSV)</a:t>
            </a:r>
          </a:p>
          <a:p>
            <a:pPr lvl="1"/>
            <a:r>
              <a:rPr lang="de-AT" sz="2600" dirty="0">
                <a:solidFill>
                  <a:srgbClr val="2F2D96"/>
                </a:solidFill>
                <a:latin typeface="Arial" panose="020B0604020202020204" pitchFamily="34" charset="0"/>
                <a:cs typeface="Arial" panose="020B0604020202020204" pitchFamily="34" charset="0"/>
              </a:rPr>
              <a:t>Query </a:t>
            </a:r>
            <a:r>
              <a:rPr lang="de-AT" sz="2600" dirty="0" err="1">
                <a:solidFill>
                  <a:srgbClr val="2F2D96"/>
                </a:solidFill>
                <a:latin typeface="Arial" panose="020B0604020202020204" pitchFamily="34" charset="0"/>
                <a:cs typeface="Arial" panose="020B0604020202020204" pitchFamily="34" charset="0"/>
              </a:rPr>
              <a:t>service</a:t>
            </a:r>
            <a:r>
              <a:rPr lang="de-AT" sz="2600" dirty="0">
                <a:solidFill>
                  <a:srgbClr val="2F2D96"/>
                </a:solidFill>
                <a:latin typeface="Arial" panose="020B0604020202020204" pitchFamily="34" charset="0"/>
                <a:cs typeface="Arial" panose="020B0604020202020204" pitchFamily="34" charset="0"/>
              </a:rPr>
              <a:t> </a:t>
            </a:r>
          </a:p>
          <a:p>
            <a:pPr lvl="1"/>
            <a:r>
              <a:rPr lang="de-AT" sz="2600" dirty="0" smtClean="0">
                <a:solidFill>
                  <a:srgbClr val="2F2D96"/>
                </a:solidFill>
                <a:latin typeface="Arial" panose="020B0604020202020204" pitchFamily="34" charset="0"/>
                <a:cs typeface="Arial" panose="020B0604020202020204" pitchFamily="34" charset="0"/>
              </a:rPr>
              <a:t>Container </a:t>
            </a:r>
            <a:r>
              <a:rPr lang="de-AT" sz="2600" dirty="0" err="1" smtClean="0">
                <a:solidFill>
                  <a:srgbClr val="2F2D96"/>
                </a:solidFill>
                <a:latin typeface="Arial" panose="020B0604020202020204" pitchFamily="34" charset="0"/>
                <a:cs typeface="Arial" panose="020B0604020202020204" pitchFamily="34" charset="0"/>
              </a:rPr>
              <a:t>service</a:t>
            </a:r>
            <a:endParaRPr lang="de-AT" sz="2600" dirty="0">
              <a:solidFill>
                <a:srgbClr val="2F2D96"/>
              </a:solidFill>
              <a:latin typeface="Arial" panose="020B0604020202020204" pitchFamily="34" charset="0"/>
              <a:cs typeface="Arial" panose="020B0604020202020204" pitchFamily="34" charset="0"/>
            </a:endParaRPr>
          </a:p>
          <a:p>
            <a:pPr lvl="1"/>
            <a:r>
              <a:rPr lang="de-AT" sz="2600" dirty="0" smtClean="0">
                <a:solidFill>
                  <a:srgbClr val="2F2D96"/>
                </a:solidFill>
                <a:latin typeface="Arial" panose="020B0604020202020204" pitchFamily="34" charset="0"/>
                <a:cs typeface="Arial" panose="020B0604020202020204" pitchFamily="34" charset="0"/>
              </a:rPr>
              <a:t>etc.</a:t>
            </a:r>
            <a:endParaRPr lang="de-DE" sz="29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de-AT" sz="2900" dirty="0" err="1" smtClean="0">
                <a:solidFill>
                  <a:srgbClr val="2F2D96"/>
                </a:solidFill>
                <a:latin typeface="Arial" panose="020B0604020202020204" pitchFamily="34" charset="0"/>
                <a:cs typeface="Arial" panose="020B0604020202020204" pitchFamily="34" charset="0"/>
              </a:rPr>
              <a:t>RESTful</a:t>
            </a:r>
            <a:r>
              <a:rPr lang="de-AT" sz="2900" dirty="0" smtClean="0">
                <a:solidFill>
                  <a:srgbClr val="2F2D96"/>
                </a:solidFill>
                <a:latin typeface="Arial" panose="020B0604020202020204" pitchFamily="34" charset="0"/>
                <a:cs typeface="Arial" panose="020B0604020202020204" pitchFamily="34" charset="0"/>
              </a:rPr>
              <a:t> </a:t>
            </a:r>
            <a:r>
              <a:rPr lang="de-AT" sz="2900" dirty="0">
                <a:solidFill>
                  <a:srgbClr val="2F2D96"/>
                </a:solidFill>
                <a:latin typeface="Arial" panose="020B0604020202020204" pitchFamily="34" charset="0"/>
                <a:cs typeface="Arial" panose="020B0604020202020204" pitchFamily="34" charset="0"/>
              </a:rPr>
              <a:t>API </a:t>
            </a:r>
            <a:r>
              <a:rPr lang="de-AT" sz="2900" dirty="0" err="1">
                <a:solidFill>
                  <a:srgbClr val="2F2D96"/>
                </a:solidFill>
                <a:latin typeface="Arial" panose="020B0604020202020204" pitchFamily="34" charset="0"/>
                <a:cs typeface="Arial" panose="020B0604020202020204" pitchFamily="34" charset="0"/>
              </a:rPr>
              <a:t>interface</a:t>
            </a:r>
            <a:r>
              <a:rPr lang="de-AT" sz="2900" dirty="0">
                <a:solidFill>
                  <a:srgbClr val="2F2D96"/>
                </a:solidFill>
                <a:latin typeface="Arial" panose="020B0604020202020204" pitchFamily="34" charset="0"/>
                <a:cs typeface="Arial" panose="020B0604020202020204" pitchFamily="34" charset="0"/>
              </a:rPr>
              <a:t> </a:t>
            </a:r>
          </a:p>
          <a:p>
            <a:pPr>
              <a:buClr>
                <a:srgbClr val="FF0000"/>
              </a:buClr>
              <a:buFont typeface="Wingdings" panose="05000000000000000000" pitchFamily="2" charset="2"/>
              <a:buChar char="§"/>
            </a:pPr>
            <a:endParaRPr lang="de-DE" sz="2900" dirty="0">
              <a:latin typeface="Arial" panose="020B0604020202020204" pitchFamily="34" charset="0"/>
              <a:cs typeface="Arial" panose="020B0604020202020204" pitchFamily="34" charset="0"/>
            </a:endParaRPr>
          </a:p>
          <a:p>
            <a:endParaRPr lang="de-AT" dirty="0">
              <a:latin typeface="Arial" panose="020B0604020202020204" pitchFamily="34" charset="0"/>
              <a:cs typeface="Arial" panose="020B0604020202020204" pitchFamily="34" charset="0"/>
            </a:endParaRPr>
          </a:p>
        </p:txBody>
      </p:sp>
      <p:pic>
        <p:nvPicPr>
          <p:cNvPr id="4" name="Grafik 3">
            <a:extLst>
              <a:ext uri="{FF2B5EF4-FFF2-40B4-BE49-F238E27FC236}">
                <a16:creationId xmlns:a16="http://schemas.microsoft.com/office/drawing/2014/main" id="{46580781-1CA9-4AD7-8277-32CB2484F553}"/>
              </a:ext>
            </a:extLst>
          </p:cNvPr>
          <p:cNvPicPr>
            <a:picLocks noChangeAspect="1"/>
          </p:cNvPicPr>
          <p:nvPr/>
        </p:nvPicPr>
        <p:blipFill>
          <a:blip r:embed="rId3"/>
          <a:stretch>
            <a:fillRect/>
          </a:stretch>
        </p:blipFill>
        <p:spPr>
          <a:xfrm>
            <a:off x="9001291" y="977308"/>
            <a:ext cx="2249094" cy="1615110"/>
          </a:xfrm>
          <a:prstGeom prst="rect">
            <a:avLst/>
          </a:prstGeom>
        </p:spPr>
      </p:pic>
      <p:sp>
        <p:nvSpPr>
          <p:cNvPr id="8" name="Inhaltsplatzhalter 2"/>
          <p:cNvSpPr txBox="1">
            <a:spLocks/>
          </p:cNvSpPr>
          <p:nvPr/>
        </p:nvSpPr>
        <p:spPr>
          <a:xfrm>
            <a:off x="800100" y="5400285"/>
            <a:ext cx="7407729" cy="1131144"/>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de-AT" sz="1600" dirty="0">
              <a:latin typeface="Arial" panose="020B0604020202020204" pitchFamily="34" charset="0"/>
              <a:cs typeface="Arial" panose="020B0604020202020204" pitchFamily="34" charset="0"/>
            </a:endParaRPr>
          </a:p>
        </p:txBody>
      </p:sp>
      <p:pic>
        <p:nvPicPr>
          <p:cNvPr id="10" name="Grafik 9"/>
          <p:cNvPicPr>
            <a:picLocks noChangeAspect="1"/>
          </p:cNvPicPr>
          <p:nvPr/>
        </p:nvPicPr>
        <p:blipFill>
          <a:blip r:embed="rId4"/>
          <a:stretch>
            <a:fillRect/>
          </a:stretch>
        </p:blipFill>
        <p:spPr>
          <a:xfrm>
            <a:off x="8789205" y="2633275"/>
            <a:ext cx="2673267" cy="3852481"/>
          </a:xfrm>
          <a:prstGeom prst="rect">
            <a:avLst/>
          </a:prstGeom>
        </p:spPr>
      </p:pic>
    </p:spTree>
    <p:extLst>
      <p:ext uri="{BB962C8B-B14F-4D97-AF65-F5344CB8AC3E}">
        <p14:creationId xmlns:p14="http://schemas.microsoft.com/office/powerpoint/2010/main" val="3191185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368300"/>
            <a:ext cx="9905998" cy="1110270"/>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br>
              <a:rPr lang="de-AT" dirty="0" smtClean="0">
                <a:latin typeface="Arial" panose="020B0604020202020204" pitchFamily="34" charset="0"/>
                <a:cs typeface="Arial" panose="020B0604020202020204" pitchFamily="34" charset="0"/>
              </a:rPr>
            </a:br>
            <a:r>
              <a:rPr lang="de-AT" dirty="0" err="1" smtClean="0">
                <a:latin typeface="Arial" panose="020B0604020202020204" pitchFamily="34" charset="0"/>
                <a:cs typeface="Arial" panose="020B0604020202020204" pitchFamily="34" charset="0"/>
              </a:rPr>
              <a:t>Analyze</a:t>
            </a:r>
            <a:r>
              <a:rPr lang="de-AT" dirty="0" smtClean="0">
                <a:latin typeface="Arial" panose="020B0604020202020204" pitchFamily="34" charset="0"/>
                <a:cs typeface="Arial" panose="020B0604020202020204" pitchFamily="34" charset="0"/>
              </a:rPr>
              <a:t> </a:t>
            </a:r>
            <a:r>
              <a:rPr lang="de-AT" dirty="0" err="1" smtClean="0">
                <a:latin typeface="Arial" panose="020B0604020202020204" pitchFamily="34" charset="0"/>
                <a:cs typeface="Arial" panose="020B0604020202020204" pitchFamily="34" charset="0"/>
              </a:rPr>
              <a:t>service</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5" name="Inhaltsplatzhalter 4"/>
          <p:cNvSpPr>
            <a:spLocks noGrp="1"/>
          </p:cNvSpPr>
          <p:nvPr>
            <p:ph idx="1"/>
          </p:nvPr>
        </p:nvSpPr>
        <p:spPr>
          <a:xfrm>
            <a:off x="709614" y="1930400"/>
            <a:ext cx="7342186" cy="3860801"/>
          </a:xfrm>
        </p:spPr>
        <p:txBody>
          <a:bodyPr>
            <a:normAutofit/>
          </a:bodyPr>
          <a:lstStyle/>
          <a:p>
            <a:pPr>
              <a:buClr>
                <a:srgbClr val="FF5501"/>
              </a:buClr>
              <a:buFont typeface="Wingdings" panose="05000000000000000000" pitchFamily="2" charset="2"/>
              <a:buChar char="§"/>
            </a:pPr>
            <a:r>
              <a:rPr lang="en-US" dirty="0" smtClean="0">
                <a:solidFill>
                  <a:srgbClr val="2F2D96"/>
                </a:solidFill>
                <a:latin typeface="Arial" panose="020B0604020202020204" pitchFamily="34" charset="0"/>
                <a:cs typeface="Arial" panose="020B0604020202020204" pitchFamily="34" charset="0"/>
              </a:rPr>
              <a:t>Maps </a:t>
            </a:r>
            <a:r>
              <a:rPr lang="en-US" dirty="0">
                <a:solidFill>
                  <a:srgbClr val="2F2D96"/>
                </a:solidFill>
                <a:latin typeface="Arial" panose="020B0604020202020204" pitchFamily="34" charset="0"/>
                <a:cs typeface="Arial" panose="020B0604020202020204" pitchFamily="34" charset="0"/>
              </a:rPr>
              <a:t>the metadata about databases and tables </a:t>
            </a:r>
            <a:r>
              <a:rPr lang="en-US" dirty="0" smtClean="0">
                <a:solidFill>
                  <a:srgbClr val="2F2D96"/>
                </a:solidFill>
                <a:latin typeface="Arial" panose="020B0604020202020204" pitchFamily="34" charset="0"/>
                <a:cs typeface="Arial" panose="020B0604020202020204" pitchFamily="34" charset="0"/>
              </a:rPr>
              <a:t>to </a:t>
            </a:r>
            <a:r>
              <a:rPr lang="en-US" dirty="0">
                <a:solidFill>
                  <a:srgbClr val="2F2D96"/>
                </a:solidFill>
                <a:latin typeface="Arial" panose="020B0604020202020204" pitchFamily="34" charset="0"/>
                <a:cs typeface="Arial" panose="020B0604020202020204" pitchFamily="34" charset="0"/>
              </a:rPr>
              <a:t>controlled </a:t>
            </a:r>
            <a:r>
              <a:rPr lang="en-US" dirty="0" smtClean="0">
                <a:solidFill>
                  <a:srgbClr val="2F2D96"/>
                </a:solidFill>
                <a:latin typeface="Arial" panose="020B0604020202020204" pitchFamily="34" charset="0"/>
                <a:cs typeface="Arial" panose="020B0604020202020204" pitchFamily="34" charset="0"/>
              </a:rPr>
              <a:t>vocabulary</a:t>
            </a:r>
          </a:p>
          <a:p>
            <a:pPr>
              <a:buClr>
                <a:srgbClr val="FF5501"/>
              </a:buClr>
              <a:buFont typeface="Wingdings" panose="05000000000000000000" pitchFamily="2" charset="2"/>
              <a:buChar char="§"/>
            </a:pPr>
            <a:r>
              <a:rPr lang="en-US" dirty="0" smtClean="0">
                <a:solidFill>
                  <a:srgbClr val="2F2D96"/>
                </a:solidFill>
                <a:latin typeface="Arial" panose="020B0604020202020204" pitchFamily="34" charset="0"/>
                <a:cs typeface="Arial" panose="020B0604020202020204" pitchFamily="34" charset="0"/>
              </a:rPr>
              <a:t>Forwards </a:t>
            </a:r>
            <a:r>
              <a:rPr lang="en-US" dirty="0">
                <a:solidFill>
                  <a:srgbClr val="2F2D96"/>
                </a:solidFill>
                <a:latin typeface="Arial" panose="020B0604020202020204" pitchFamily="34" charset="0"/>
                <a:cs typeface="Arial" panose="020B0604020202020204" pitchFamily="34" charset="0"/>
              </a:rPr>
              <a:t>the metadata to the </a:t>
            </a:r>
            <a:r>
              <a:rPr lang="en-US" dirty="0" err="1" smtClean="0">
                <a:solidFill>
                  <a:srgbClr val="2F2D96"/>
                </a:solidFill>
                <a:latin typeface="Arial" panose="020B0604020202020204" pitchFamily="34" charset="0"/>
                <a:cs typeface="Arial" panose="020B0604020202020204" pitchFamily="34" charset="0"/>
              </a:rPr>
              <a:t>metadataDB</a:t>
            </a:r>
            <a:endParaRPr lang="en-US"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dirty="0">
                <a:solidFill>
                  <a:srgbClr val="2F2D96"/>
                </a:solidFill>
                <a:latin typeface="Arial" panose="020B0604020202020204" pitchFamily="34" charset="0"/>
                <a:cs typeface="Arial" panose="020B0604020202020204" pitchFamily="34" charset="0"/>
              </a:rPr>
              <a:t>M</a:t>
            </a:r>
            <a:r>
              <a:rPr lang="en-US" dirty="0" smtClean="0">
                <a:solidFill>
                  <a:srgbClr val="2F2D96"/>
                </a:solidFill>
                <a:latin typeface="Arial" panose="020B0604020202020204" pitchFamily="34" charset="0"/>
                <a:cs typeface="Arial" panose="020B0604020202020204" pitchFamily="34" charset="0"/>
              </a:rPr>
              <a:t>akes </a:t>
            </a:r>
            <a:r>
              <a:rPr lang="en-US" dirty="0">
                <a:solidFill>
                  <a:srgbClr val="2F2D96"/>
                </a:solidFill>
                <a:latin typeface="Arial" panose="020B0604020202020204" pitchFamily="34" charset="0"/>
                <a:cs typeface="Arial" panose="020B0604020202020204" pitchFamily="34" charset="0"/>
              </a:rPr>
              <a:t>suggestions on datatypes for columns within a CSV file </a:t>
            </a:r>
            <a:endParaRPr lang="en-US"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dirty="0" smtClean="0">
                <a:solidFill>
                  <a:srgbClr val="2F2D96"/>
                </a:solidFill>
                <a:latin typeface="Arial" panose="020B0604020202020204" pitchFamily="34" charset="0"/>
                <a:cs typeface="Arial" panose="020B0604020202020204" pitchFamily="34" charset="0"/>
              </a:rPr>
              <a:t>Makes </a:t>
            </a:r>
            <a:r>
              <a:rPr lang="en-US" dirty="0">
                <a:solidFill>
                  <a:srgbClr val="2F2D96"/>
                </a:solidFill>
                <a:latin typeface="Arial" panose="020B0604020202020204" pitchFamily="34" charset="0"/>
                <a:cs typeface="Arial" panose="020B0604020202020204" pitchFamily="34" charset="0"/>
              </a:rPr>
              <a:t>primary key </a:t>
            </a:r>
            <a:r>
              <a:rPr lang="en-US" dirty="0" smtClean="0">
                <a:solidFill>
                  <a:srgbClr val="2F2D96"/>
                </a:solidFill>
                <a:latin typeface="Arial" panose="020B0604020202020204" pitchFamily="34" charset="0"/>
                <a:cs typeface="Arial" panose="020B0604020202020204" pitchFamily="34" charset="0"/>
              </a:rPr>
              <a:t>recommendations </a:t>
            </a:r>
            <a:endParaRPr lang="en-US" dirty="0">
              <a:solidFill>
                <a:srgbClr val="2F2D96"/>
              </a:solidFill>
              <a:latin typeface="Arial" panose="020B0604020202020204" pitchFamily="34" charset="0"/>
              <a:cs typeface="Arial" panose="020B0604020202020204" pitchFamily="34" charset="0"/>
            </a:endParaRPr>
          </a:p>
          <a:p>
            <a:endParaRPr lang="de-AT" dirty="0"/>
          </a:p>
        </p:txBody>
      </p:sp>
      <p:pic>
        <p:nvPicPr>
          <p:cNvPr id="4" name="Grafik 3"/>
          <p:cNvPicPr>
            <a:picLocks noChangeAspect="1"/>
          </p:cNvPicPr>
          <p:nvPr/>
        </p:nvPicPr>
        <p:blipFill>
          <a:blip r:embed="rId3"/>
          <a:stretch>
            <a:fillRect/>
          </a:stretch>
        </p:blipFill>
        <p:spPr>
          <a:xfrm>
            <a:off x="8596311" y="923435"/>
            <a:ext cx="3474172" cy="5006676"/>
          </a:xfrm>
          <a:prstGeom prst="rect">
            <a:avLst/>
          </a:prstGeom>
        </p:spPr>
      </p:pic>
    </p:spTree>
    <p:extLst>
      <p:ext uri="{BB962C8B-B14F-4D97-AF65-F5344CB8AC3E}">
        <p14:creationId xmlns:p14="http://schemas.microsoft.com/office/powerpoint/2010/main" val="196663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368300"/>
            <a:ext cx="9905998" cy="1110270"/>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br>
              <a:rPr lang="de-AT" dirty="0" smtClean="0">
                <a:latin typeface="Arial" panose="020B0604020202020204" pitchFamily="34" charset="0"/>
                <a:cs typeface="Arial" panose="020B0604020202020204" pitchFamily="34" charset="0"/>
              </a:rPr>
            </a:br>
            <a:r>
              <a:rPr lang="de-AT" dirty="0" smtClean="0">
                <a:latin typeface="Arial" panose="020B0604020202020204" pitchFamily="34" charset="0"/>
                <a:cs typeface="Arial" panose="020B0604020202020204" pitchFamily="34" charset="0"/>
              </a:rPr>
              <a:t>Query </a:t>
            </a:r>
            <a:r>
              <a:rPr lang="de-AT" dirty="0" err="1" smtClean="0">
                <a:latin typeface="Arial" panose="020B0604020202020204" pitchFamily="34" charset="0"/>
                <a:cs typeface="Arial" panose="020B0604020202020204" pitchFamily="34" charset="0"/>
              </a:rPr>
              <a:t>store</a:t>
            </a:r>
            <a:r>
              <a:rPr lang="de-AT" dirty="0" smtClean="0">
                <a:latin typeface="Arial" panose="020B0604020202020204" pitchFamily="34" charset="0"/>
                <a:cs typeface="Arial" panose="020B0604020202020204" pitchFamily="34" charset="0"/>
              </a:rPr>
              <a:t> &amp; </a:t>
            </a:r>
            <a:r>
              <a:rPr lang="de-AT" dirty="0" err="1" smtClean="0">
                <a:latin typeface="Arial" panose="020B0604020202020204" pitchFamily="34" charset="0"/>
                <a:cs typeface="Arial" panose="020B0604020202020204" pitchFamily="34" charset="0"/>
              </a:rPr>
              <a:t>execution</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5" name="Inhaltsplatzhalter 4"/>
          <p:cNvSpPr>
            <a:spLocks noGrp="1"/>
          </p:cNvSpPr>
          <p:nvPr>
            <p:ph idx="1"/>
          </p:nvPr>
        </p:nvSpPr>
        <p:spPr>
          <a:xfrm>
            <a:off x="709614" y="1930400"/>
            <a:ext cx="7138986" cy="3860801"/>
          </a:xfrm>
        </p:spPr>
        <p:txBody>
          <a:bodyPr>
            <a:normAutofit lnSpcReduction="10000"/>
          </a:bodyPr>
          <a:lstStyle/>
          <a:p>
            <a:pPr lvl="0">
              <a:buClr>
                <a:srgbClr val="FF5501"/>
              </a:buClr>
              <a:buFont typeface="Wingdings" panose="05000000000000000000" pitchFamily="2" charset="2"/>
              <a:buChar char="§"/>
            </a:pPr>
            <a:r>
              <a:rPr lang="de-AT" dirty="0" err="1" smtClean="0">
                <a:solidFill>
                  <a:srgbClr val="2F2D96"/>
                </a:solidFill>
                <a:latin typeface="Arial" panose="020B0604020202020204" pitchFamily="34" charset="0"/>
                <a:cs typeface="Arial" panose="020B0604020202020204" pitchFamily="34" charset="0"/>
              </a:rPr>
              <a:t>Each</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query</a:t>
            </a:r>
            <a:r>
              <a:rPr lang="de-AT" dirty="0" smtClean="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saved</a:t>
            </a:r>
            <a:r>
              <a:rPr lang="de-AT" dirty="0">
                <a:solidFill>
                  <a:srgbClr val="2F2D96"/>
                </a:solidFill>
                <a:latin typeface="Arial" panose="020B0604020202020204" pitchFamily="34" charset="0"/>
                <a:cs typeface="Arial" panose="020B0604020202020204" pitchFamily="34" charset="0"/>
              </a:rPr>
              <a:t> in </a:t>
            </a:r>
            <a:r>
              <a:rPr lang="de-AT" dirty="0" err="1">
                <a:solidFill>
                  <a:srgbClr val="2F2D96"/>
                </a:solidFill>
                <a:latin typeface="Arial" panose="020B0604020202020204" pitchFamily="34" charset="0"/>
                <a:cs typeface="Arial" panose="020B0604020202020204" pitchFamily="34" charset="0"/>
              </a:rPr>
              <a:t>the</a:t>
            </a:r>
            <a:r>
              <a:rPr lang="de-AT" dirty="0">
                <a:solidFill>
                  <a:srgbClr val="2F2D96"/>
                </a:solidFill>
                <a:latin typeface="Arial" panose="020B0604020202020204" pitchFamily="34" charset="0"/>
                <a:cs typeface="Arial" panose="020B0604020202020204" pitchFamily="34" charset="0"/>
              </a:rPr>
              <a:t> Query </a:t>
            </a:r>
            <a:r>
              <a:rPr lang="de-AT" dirty="0" smtClean="0">
                <a:solidFill>
                  <a:srgbClr val="2F2D96"/>
                </a:solidFill>
                <a:latin typeface="Arial" panose="020B0604020202020204" pitchFamily="34" charset="0"/>
                <a:cs typeface="Arial" panose="020B0604020202020204" pitchFamily="34" charset="0"/>
              </a:rPr>
              <a:t>Store </a:t>
            </a:r>
            <a:r>
              <a:rPr lang="de-AT" dirty="0" err="1" smtClean="0">
                <a:solidFill>
                  <a:srgbClr val="2F2D96"/>
                </a:solidFill>
                <a:latin typeface="Arial" panose="020B0604020202020204" pitchFamily="34" charset="0"/>
                <a:cs typeface="Arial" panose="020B0604020202020204" pitchFamily="34" charset="0"/>
              </a:rPr>
              <a:t>for</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re-execution</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and</a:t>
            </a:r>
            <a:r>
              <a:rPr lang="de-AT" dirty="0" smtClean="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citation</a:t>
            </a:r>
            <a:r>
              <a:rPr lang="de-AT" dirty="0" smtClean="0">
                <a:solidFill>
                  <a:srgbClr val="2F2D96"/>
                </a:solidFill>
                <a:latin typeface="Arial" panose="020B0604020202020204" pitchFamily="34" charset="0"/>
                <a:cs typeface="Arial" panose="020B0604020202020204" pitchFamily="34" charset="0"/>
              </a:rPr>
              <a:t> </a:t>
            </a:r>
            <a:endParaRPr lang="de-AT"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dirty="0" err="1">
                <a:solidFill>
                  <a:srgbClr val="2F2D96"/>
                </a:solidFill>
                <a:latin typeface="Arial" panose="020B0604020202020204" pitchFamily="34" charset="0"/>
                <a:cs typeface="Arial" panose="020B0604020202020204" pitchFamily="34" charset="0"/>
              </a:rPr>
              <a:t>Queries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are</a:t>
            </a:r>
            <a:r>
              <a:rPr lang="de-AT" dirty="0">
                <a:solidFill>
                  <a:srgbClr val="2F2D96"/>
                </a:solidFill>
                <a:latin typeface="Arial" panose="020B0604020202020204" pitchFamily="34" charset="0"/>
                <a:cs typeface="Arial" panose="020B0604020202020204" pitchFamily="34" charset="0"/>
              </a:rPr>
              <a:t> </a:t>
            </a:r>
            <a:r>
              <a:rPr lang="de-AT" dirty="0" err="1" smtClean="0">
                <a:solidFill>
                  <a:srgbClr val="2F2D96"/>
                </a:solidFill>
                <a:latin typeface="Arial" panose="020B0604020202020204" pitchFamily="34" charset="0"/>
                <a:cs typeface="Arial" panose="020B0604020202020204" pitchFamily="34" charset="0"/>
              </a:rPr>
              <a:t>normalized</a:t>
            </a:r>
            <a:endParaRPr lang="de-AT"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dirty="0" err="1">
                <a:solidFill>
                  <a:srgbClr val="2F2D96"/>
                </a:solidFill>
                <a:latin typeface="Arial" panose="020B0604020202020204" pitchFamily="34" charset="0"/>
                <a:cs typeface="Arial" panose="020B0604020202020204" pitchFamily="34" charset="0"/>
              </a:rPr>
              <a:t>Each</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query</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is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assigned</a:t>
            </a:r>
            <a:r>
              <a:rPr lang="de-AT" dirty="0">
                <a:solidFill>
                  <a:srgbClr val="2F2D96"/>
                </a:solidFill>
                <a:latin typeface="Arial" panose="020B0604020202020204" pitchFamily="34" charset="0"/>
                <a:cs typeface="Arial" panose="020B0604020202020204" pitchFamily="34" charset="0"/>
              </a:rPr>
              <a:t> a persistent </a:t>
            </a:r>
            <a:r>
              <a:rPr lang="de-AT" dirty="0" err="1">
                <a:solidFill>
                  <a:srgbClr val="2F2D96"/>
                </a:solidFill>
                <a:latin typeface="Arial" panose="020B0604020202020204" pitchFamily="34" charset="0"/>
                <a:cs typeface="Arial" panose="020B0604020202020204" pitchFamily="34" charset="0"/>
              </a:rPr>
              <a:t>identifier</a:t>
            </a:r>
            <a:r>
              <a:rPr lang="de-AT" dirty="0">
                <a:solidFill>
                  <a:srgbClr val="2F2D96"/>
                </a:solidFill>
                <a:latin typeface="Arial" panose="020B0604020202020204" pitchFamily="34" charset="0"/>
                <a:cs typeface="Arial" panose="020B0604020202020204" pitchFamily="34" charset="0"/>
              </a:rPr>
              <a:t> (e.g. DOI</a:t>
            </a:r>
            <a:r>
              <a:rPr lang="de-AT" dirty="0" smtClean="0">
                <a:solidFill>
                  <a:srgbClr val="2F2D96"/>
                </a:solidFill>
                <a:latin typeface="Arial" panose="020B0604020202020204" pitchFamily="34" charset="0"/>
                <a:cs typeface="Arial" panose="020B0604020202020204" pitchFamily="34" charset="0"/>
              </a:rPr>
              <a:t>)</a:t>
            </a:r>
            <a:endParaRPr lang="de-AT"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dirty="0">
                <a:solidFill>
                  <a:srgbClr val="2F2D96"/>
                </a:solidFill>
                <a:latin typeface="Arial" panose="020B0604020202020204" pitchFamily="34" charset="0"/>
                <a:cs typeface="Arial" panose="020B0604020202020204" pitchFamily="34" charset="0"/>
              </a:rPr>
              <a:t>Re-</a:t>
            </a:r>
            <a:r>
              <a:rPr lang="de-AT" dirty="0" err="1">
                <a:solidFill>
                  <a:srgbClr val="2F2D96"/>
                </a:solidFill>
                <a:latin typeface="Arial" panose="020B0604020202020204" pitchFamily="34" charset="0"/>
                <a:cs typeface="Arial" panose="020B0604020202020204" pitchFamily="34" charset="0"/>
              </a:rPr>
              <a:t>execution</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allows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subsets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to</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be</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identified</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and</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cited</a:t>
            </a:r>
            <a:endParaRPr lang="de-AT" dirty="0">
              <a:solidFill>
                <a:srgbClr val="2F2D96"/>
              </a:solidFill>
              <a:latin typeface="Arial" panose="020B0604020202020204" pitchFamily="34" charset="0"/>
              <a:cs typeface="Arial" panose="020B0604020202020204" pitchFamily="34" charset="0"/>
            </a:endParaRPr>
          </a:p>
          <a:p>
            <a:pPr lvl="0">
              <a:buClr>
                <a:srgbClr val="FF5501"/>
              </a:buClr>
              <a:buFont typeface="Wingdings" panose="05000000000000000000" pitchFamily="2" charset="2"/>
              <a:buChar char="§"/>
            </a:pPr>
            <a:r>
              <a:rPr lang="de-AT" dirty="0" err="1">
                <a:solidFill>
                  <a:srgbClr val="2F2D96"/>
                </a:solidFill>
                <a:latin typeface="Arial" panose="020B0604020202020204" pitchFamily="34" charset="0"/>
                <a:cs typeface="Arial" panose="020B0604020202020204" pitchFamily="34" charset="0"/>
              </a:rPr>
              <a:t>Hashing</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ensures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correctness</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of</a:t>
            </a:r>
            <a:r>
              <a:rPr lang="de-AT" dirty="0">
                <a:solidFill>
                  <a:srgbClr val="2F2D96"/>
                </a:solidFill>
                <a:latin typeface="Arial" panose="020B0604020202020204" pitchFamily="34" charset="0"/>
                <a:cs typeface="Arial" panose="020B0604020202020204" pitchFamily="34" charset="0"/>
              </a:rPr>
              <a:t> </a:t>
            </a:r>
            <a:r>
              <a:rPr lang="de-AT" dirty="0" err="1">
                <a:solidFill>
                  <a:srgbClr val="2F2D96"/>
                </a:solidFill>
                <a:latin typeface="Arial" panose="020B0604020202020204" pitchFamily="34" charset="0"/>
                <a:cs typeface="Arial" panose="020B0604020202020204" pitchFamily="34" charset="0"/>
              </a:rPr>
              <a:t>results</a:t>
            </a:r>
            <a:r>
              <a:rPr lang="de-AT" dirty="0">
                <a:solidFill>
                  <a:srgbClr val="2F2D96"/>
                </a:solidFill>
                <a:latin typeface="Arial" panose="020B0604020202020204" pitchFamily="34" charset="0"/>
                <a:cs typeface="Arial" panose="020B0604020202020204" pitchFamily="34" charset="0"/>
              </a:rPr>
              <a:t> </a:t>
            </a:r>
          </a:p>
          <a:p>
            <a:endParaRPr lang="de-AT" dirty="0"/>
          </a:p>
        </p:txBody>
      </p:sp>
      <p:pic>
        <p:nvPicPr>
          <p:cNvPr id="6" name="Grafik 5"/>
          <p:cNvPicPr>
            <a:picLocks noChangeAspect="1"/>
          </p:cNvPicPr>
          <p:nvPr/>
        </p:nvPicPr>
        <p:blipFill>
          <a:blip r:embed="rId3"/>
          <a:stretch>
            <a:fillRect/>
          </a:stretch>
        </p:blipFill>
        <p:spPr>
          <a:xfrm>
            <a:off x="8620717" y="881947"/>
            <a:ext cx="3406570" cy="4909254"/>
          </a:xfrm>
          <a:prstGeom prst="rect">
            <a:avLst/>
          </a:prstGeom>
        </p:spPr>
      </p:pic>
    </p:spTree>
    <p:extLst>
      <p:ext uri="{BB962C8B-B14F-4D97-AF65-F5344CB8AC3E}">
        <p14:creationId xmlns:p14="http://schemas.microsoft.com/office/powerpoint/2010/main" val="522378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86490" y="385010"/>
            <a:ext cx="8891587" cy="738589"/>
          </a:xfrm>
        </p:spPr>
        <p:txBody>
          <a:bodyPr/>
          <a:lstStyle/>
          <a:p>
            <a:r>
              <a:rPr lang="de-AT" dirty="0" err="1" smtClean="0">
                <a:latin typeface="Arial" panose="020B0604020202020204" pitchFamily="34" charset="0"/>
                <a:cs typeface="Arial" panose="020B0604020202020204" pitchFamily="34" charset="0"/>
              </a:rPr>
              <a:t>Fda-DB</a:t>
            </a:r>
            <a:r>
              <a:rPr lang="de-AT" cap="none"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 </a:t>
            </a:r>
            <a:r>
              <a:rPr lang="de-AT" dirty="0" err="1" smtClean="0">
                <a:latin typeface="Arial" panose="020B0604020202020204" pitchFamily="34" charset="0"/>
                <a:cs typeface="Arial" panose="020B0604020202020204" pitchFamily="34" charset="0"/>
              </a:rPr>
              <a:t>benefits</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graphicFrame>
        <p:nvGraphicFramePr>
          <p:cNvPr id="7" name="Inhaltsplatzhalter 6"/>
          <p:cNvGraphicFramePr>
            <a:graphicFrameLocks noGrp="1"/>
          </p:cNvGraphicFramePr>
          <p:nvPr>
            <p:ph idx="1"/>
            <p:extLst>
              <p:ext uri="{D42A27DB-BD31-4B8C-83A1-F6EECF244321}">
                <p14:modId xmlns:p14="http://schemas.microsoft.com/office/powerpoint/2010/main" val="3191571342"/>
              </p:ext>
            </p:extLst>
          </p:nvPr>
        </p:nvGraphicFramePr>
        <p:xfrm>
          <a:off x="173637" y="1358366"/>
          <a:ext cx="6136506" cy="46486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afik 3">
            <a:extLst>
              <a:ext uri="{FF2B5EF4-FFF2-40B4-BE49-F238E27FC236}">
                <a16:creationId xmlns:a16="http://schemas.microsoft.com/office/drawing/2014/main" id="{E47CA3E6-C277-4685-B754-C82A054ADFEB}"/>
              </a:ext>
            </a:extLst>
          </p:cNvPr>
          <p:cNvPicPr>
            <a:picLocks noChangeAspect="1"/>
          </p:cNvPicPr>
          <p:nvPr/>
        </p:nvPicPr>
        <p:blipFill>
          <a:blip r:embed="rId8"/>
          <a:stretch>
            <a:fillRect/>
          </a:stretch>
        </p:blipFill>
        <p:spPr>
          <a:xfrm>
            <a:off x="9963266" y="1578543"/>
            <a:ext cx="1222569" cy="1895710"/>
          </a:xfrm>
          <a:prstGeom prst="rect">
            <a:avLst/>
          </a:prstGeom>
        </p:spPr>
      </p:pic>
      <p:pic>
        <p:nvPicPr>
          <p:cNvPr id="5" name="Grafik 4">
            <a:extLst>
              <a:ext uri="{FF2B5EF4-FFF2-40B4-BE49-F238E27FC236}">
                <a16:creationId xmlns:a16="http://schemas.microsoft.com/office/drawing/2014/main" id="{F1C21459-0EBE-459A-8F15-1FD7B7CD19ED}"/>
              </a:ext>
            </a:extLst>
          </p:cNvPr>
          <p:cNvPicPr>
            <a:picLocks noChangeAspect="1"/>
          </p:cNvPicPr>
          <p:nvPr/>
        </p:nvPicPr>
        <p:blipFill>
          <a:blip r:embed="rId9"/>
          <a:stretch>
            <a:fillRect/>
          </a:stretch>
        </p:blipFill>
        <p:spPr>
          <a:xfrm>
            <a:off x="7409288" y="1468203"/>
            <a:ext cx="2068789" cy="1922680"/>
          </a:xfrm>
          <a:prstGeom prst="rect">
            <a:avLst/>
          </a:prstGeom>
        </p:spPr>
      </p:pic>
      <p:pic>
        <p:nvPicPr>
          <p:cNvPr id="6" name="Grafik 5">
            <a:extLst>
              <a:ext uri="{FF2B5EF4-FFF2-40B4-BE49-F238E27FC236}">
                <a16:creationId xmlns:a16="http://schemas.microsoft.com/office/drawing/2014/main" id="{9EA37DFD-D3DC-48B5-B825-22FD78BED052}"/>
              </a:ext>
            </a:extLst>
          </p:cNvPr>
          <p:cNvPicPr>
            <a:picLocks noChangeAspect="1"/>
          </p:cNvPicPr>
          <p:nvPr/>
        </p:nvPicPr>
        <p:blipFill>
          <a:blip r:embed="rId10"/>
          <a:stretch>
            <a:fillRect/>
          </a:stretch>
        </p:blipFill>
        <p:spPr>
          <a:xfrm>
            <a:off x="6427032" y="3806405"/>
            <a:ext cx="5520939" cy="2048244"/>
          </a:xfrm>
          <a:prstGeom prst="rect">
            <a:avLst/>
          </a:prstGeom>
        </p:spPr>
      </p:pic>
      <p:sp>
        <p:nvSpPr>
          <p:cNvPr id="9" name="Inhaltsplatzhalter 7"/>
          <p:cNvSpPr txBox="1">
            <a:spLocks/>
          </p:cNvSpPr>
          <p:nvPr/>
        </p:nvSpPr>
        <p:spPr>
          <a:xfrm>
            <a:off x="2712069" y="5180306"/>
            <a:ext cx="5723015" cy="1348686"/>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endParaRPr lang="de-AT" dirty="0">
              <a:solidFill>
                <a:srgbClr val="2F2D96"/>
              </a:solidFill>
            </a:endParaRPr>
          </a:p>
        </p:txBody>
      </p:sp>
    </p:spTree>
    <p:extLst>
      <p:ext uri="{BB962C8B-B14F-4D97-AF65-F5344CB8AC3E}">
        <p14:creationId xmlns:p14="http://schemas.microsoft.com/office/powerpoint/2010/main" val="1795909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p:cNvGrpSpPr/>
          <p:nvPr/>
        </p:nvGrpSpPr>
        <p:grpSpPr>
          <a:xfrm>
            <a:off x="759818" y="864279"/>
            <a:ext cx="15080247" cy="4507271"/>
            <a:chOff x="-1913441" y="1087087"/>
            <a:chExt cx="12956017" cy="4153000"/>
          </a:xfrm>
        </p:grpSpPr>
        <p:sp>
          <p:nvSpPr>
            <p:cNvPr id="6" name="Abgerundetes Rechteck 5"/>
            <p:cNvSpPr/>
            <p:nvPr/>
          </p:nvSpPr>
          <p:spPr>
            <a:xfrm>
              <a:off x="-1913441" y="1106664"/>
              <a:ext cx="2198858" cy="1337204"/>
            </a:xfrm>
            <a:prstGeom prst="roundRect">
              <a:avLst/>
            </a:prstGeom>
            <a:solidFill>
              <a:srgbClr val="FF550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de-AT" sz="11500" dirty="0" err="1" smtClean="0">
                  <a:solidFill>
                    <a:srgbClr val="2F2D96"/>
                  </a:solidFill>
                </a:rPr>
                <a:t>F</a:t>
              </a:r>
              <a:r>
                <a:rPr lang="de-AT" sz="2800" dirty="0" err="1" smtClean="0">
                  <a:solidFill>
                    <a:srgbClr val="2F2D96"/>
                  </a:solidFill>
                </a:rPr>
                <a:t>indable</a:t>
              </a:r>
              <a:endParaRPr lang="de-AT" sz="11500" dirty="0">
                <a:solidFill>
                  <a:srgbClr val="2F2D96"/>
                </a:solidFill>
              </a:endParaRPr>
            </a:p>
          </p:txBody>
        </p:sp>
        <p:sp>
          <p:nvSpPr>
            <p:cNvPr id="7" name="Freihandform 6"/>
            <p:cNvSpPr/>
            <p:nvPr/>
          </p:nvSpPr>
          <p:spPr>
            <a:xfrm>
              <a:off x="1146249" y="4386267"/>
              <a:ext cx="2301404" cy="853820"/>
            </a:xfrm>
            <a:custGeom>
              <a:avLst/>
              <a:gdLst>
                <a:gd name="connsiteX0" fmla="*/ 0 w 2301404"/>
                <a:gd name="connsiteY0" fmla="*/ 0 h 853820"/>
                <a:gd name="connsiteX1" fmla="*/ 2301404 w 2301404"/>
                <a:gd name="connsiteY1" fmla="*/ 0 h 853820"/>
                <a:gd name="connsiteX2" fmla="*/ 2301404 w 2301404"/>
                <a:gd name="connsiteY2" fmla="*/ 853820 h 853820"/>
                <a:gd name="connsiteX3" fmla="*/ 0 w 2301404"/>
                <a:gd name="connsiteY3" fmla="*/ 853820 h 853820"/>
                <a:gd name="connsiteX4" fmla="*/ 0 w 2301404"/>
                <a:gd name="connsiteY4" fmla="*/ 0 h 85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1404" h="853820">
                  <a:moveTo>
                    <a:pt x="0" y="0"/>
                  </a:moveTo>
                  <a:lnTo>
                    <a:pt x="2301404" y="0"/>
                  </a:lnTo>
                  <a:lnTo>
                    <a:pt x="2301404" y="853820"/>
                  </a:lnTo>
                  <a:lnTo>
                    <a:pt x="0" y="8538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5816" tIns="305816" rIns="305816" bIns="0" numCol="1" spcCol="1270" anchor="b" anchorCtr="0">
              <a:noAutofit/>
            </a:bodyPr>
            <a:lstStyle/>
            <a:p>
              <a:pPr lvl="0" algn="ctr" defTabSz="1911350">
                <a:lnSpc>
                  <a:spcPct val="90000"/>
                </a:lnSpc>
                <a:spcBef>
                  <a:spcPct val="0"/>
                </a:spcBef>
                <a:spcAft>
                  <a:spcPct val="35000"/>
                </a:spcAft>
              </a:pPr>
              <a:endParaRPr lang="de-DE" sz="4300" kern="1200">
                <a:solidFill>
                  <a:srgbClr val="2F2D96"/>
                </a:solidFill>
              </a:endParaRPr>
            </a:p>
          </p:txBody>
        </p:sp>
        <p:sp>
          <p:nvSpPr>
            <p:cNvPr id="8" name="Abgerundetes Rechteck 7"/>
            <p:cNvSpPr/>
            <p:nvPr/>
          </p:nvSpPr>
          <p:spPr>
            <a:xfrm>
              <a:off x="471945" y="1106664"/>
              <a:ext cx="2166435" cy="1337204"/>
            </a:xfrm>
            <a:prstGeom prst="roundRect">
              <a:avLst/>
            </a:prstGeom>
            <a:solidFill>
              <a:srgbClr val="FF550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de-AT" sz="11500" dirty="0" err="1" smtClean="0">
                  <a:solidFill>
                    <a:srgbClr val="2F2D96"/>
                  </a:solidFill>
                </a:rPr>
                <a:t>A</a:t>
              </a:r>
              <a:r>
                <a:rPr lang="de-AT" sz="2800" dirty="0" err="1" smtClean="0">
                  <a:solidFill>
                    <a:srgbClr val="2F2D96"/>
                  </a:solidFill>
                </a:rPr>
                <a:t>ccessible</a:t>
              </a:r>
              <a:endParaRPr lang="de-AT" sz="11500" dirty="0">
                <a:solidFill>
                  <a:srgbClr val="2F2D96"/>
                </a:solidFill>
              </a:endParaRPr>
            </a:p>
          </p:txBody>
        </p:sp>
        <p:sp>
          <p:nvSpPr>
            <p:cNvPr id="9" name="Freihandform 8"/>
            <p:cNvSpPr/>
            <p:nvPr/>
          </p:nvSpPr>
          <p:spPr>
            <a:xfrm>
              <a:off x="3677890" y="4386267"/>
              <a:ext cx="2301404" cy="853820"/>
            </a:xfrm>
            <a:custGeom>
              <a:avLst/>
              <a:gdLst>
                <a:gd name="connsiteX0" fmla="*/ 0 w 2301404"/>
                <a:gd name="connsiteY0" fmla="*/ 0 h 853820"/>
                <a:gd name="connsiteX1" fmla="*/ 2301404 w 2301404"/>
                <a:gd name="connsiteY1" fmla="*/ 0 h 853820"/>
                <a:gd name="connsiteX2" fmla="*/ 2301404 w 2301404"/>
                <a:gd name="connsiteY2" fmla="*/ 853820 h 853820"/>
                <a:gd name="connsiteX3" fmla="*/ 0 w 2301404"/>
                <a:gd name="connsiteY3" fmla="*/ 853820 h 853820"/>
                <a:gd name="connsiteX4" fmla="*/ 0 w 2301404"/>
                <a:gd name="connsiteY4" fmla="*/ 0 h 85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1404" h="853820">
                  <a:moveTo>
                    <a:pt x="0" y="0"/>
                  </a:moveTo>
                  <a:lnTo>
                    <a:pt x="2301404" y="0"/>
                  </a:lnTo>
                  <a:lnTo>
                    <a:pt x="2301404" y="853820"/>
                  </a:lnTo>
                  <a:lnTo>
                    <a:pt x="0" y="8538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5816" tIns="305816" rIns="305816" bIns="0" numCol="1" spcCol="1270" anchor="b" anchorCtr="0">
              <a:noAutofit/>
            </a:bodyPr>
            <a:lstStyle/>
            <a:p>
              <a:pPr lvl="0" algn="ctr" defTabSz="1911350">
                <a:lnSpc>
                  <a:spcPct val="90000"/>
                </a:lnSpc>
                <a:spcBef>
                  <a:spcPct val="0"/>
                </a:spcBef>
                <a:spcAft>
                  <a:spcPct val="35000"/>
                </a:spcAft>
              </a:pPr>
              <a:endParaRPr lang="de-DE" sz="4300" kern="1200">
                <a:solidFill>
                  <a:srgbClr val="2F2D96"/>
                </a:solidFill>
              </a:endParaRPr>
            </a:p>
          </p:txBody>
        </p:sp>
        <p:sp>
          <p:nvSpPr>
            <p:cNvPr id="10" name="Abgerundetes Rechteck 9"/>
            <p:cNvSpPr/>
            <p:nvPr/>
          </p:nvSpPr>
          <p:spPr>
            <a:xfrm>
              <a:off x="2805058" y="1106664"/>
              <a:ext cx="2186286" cy="1337203"/>
            </a:xfrm>
            <a:prstGeom prst="roundRect">
              <a:avLst/>
            </a:prstGeom>
            <a:solidFill>
              <a:srgbClr val="FF550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de-AT" sz="11500" dirty="0" smtClean="0">
                  <a:solidFill>
                    <a:srgbClr val="2F2D96"/>
                  </a:solidFill>
                </a:rPr>
                <a:t>I</a:t>
              </a:r>
              <a:r>
                <a:rPr lang="de-AT" sz="2800" dirty="0" smtClean="0">
                  <a:solidFill>
                    <a:srgbClr val="2F2D96"/>
                  </a:solidFill>
                </a:rPr>
                <a:t>nteroperable</a:t>
              </a:r>
              <a:endParaRPr lang="de-AT" sz="11500" dirty="0">
                <a:solidFill>
                  <a:srgbClr val="2F2D96"/>
                </a:solidFill>
              </a:endParaRPr>
            </a:p>
          </p:txBody>
        </p:sp>
        <p:sp>
          <p:nvSpPr>
            <p:cNvPr id="11" name="Freihandform 10"/>
            <p:cNvSpPr/>
            <p:nvPr/>
          </p:nvSpPr>
          <p:spPr>
            <a:xfrm>
              <a:off x="6209531" y="4386267"/>
              <a:ext cx="2301404" cy="853820"/>
            </a:xfrm>
            <a:custGeom>
              <a:avLst/>
              <a:gdLst>
                <a:gd name="connsiteX0" fmla="*/ 0 w 2301404"/>
                <a:gd name="connsiteY0" fmla="*/ 0 h 853820"/>
                <a:gd name="connsiteX1" fmla="*/ 2301404 w 2301404"/>
                <a:gd name="connsiteY1" fmla="*/ 0 h 853820"/>
                <a:gd name="connsiteX2" fmla="*/ 2301404 w 2301404"/>
                <a:gd name="connsiteY2" fmla="*/ 853820 h 853820"/>
                <a:gd name="connsiteX3" fmla="*/ 0 w 2301404"/>
                <a:gd name="connsiteY3" fmla="*/ 853820 h 853820"/>
                <a:gd name="connsiteX4" fmla="*/ 0 w 2301404"/>
                <a:gd name="connsiteY4" fmla="*/ 0 h 85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1404" h="853820">
                  <a:moveTo>
                    <a:pt x="0" y="0"/>
                  </a:moveTo>
                  <a:lnTo>
                    <a:pt x="2301404" y="0"/>
                  </a:lnTo>
                  <a:lnTo>
                    <a:pt x="2301404" y="853820"/>
                  </a:lnTo>
                  <a:lnTo>
                    <a:pt x="0" y="8538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5816" tIns="305816" rIns="305816" bIns="0" numCol="1" spcCol="1270" anchor="b" anchorCtr="0">
              <a:noAutofit/>
            </a:bodyPr>
            <a:lstStyle/>
            <a:p>
              <a:pPr lvl="0" algn="ctr" defTabSz="1911350">
                <a:lnSpc>
                  <a:spcPct val="90000"/>
                </a:lnSpc>
                <a:spcBef>
                  <a:spcPct val="0"/>
                </a:spcBef>
                <a:spcAft>
                  <a:spcPct val="35000"/>
                </a:spcAft>
              </a:pPr>
              <a:endParaRPr lang="de-DE" sz="4300" kern="1200" dirty="0">
                <a:solidFill>
                  <a:srgbClr val="2F2D96"/>
                </a:solidFill>
              </a:endParaRPr>
            </a:p>
          </p:txBody>
        </p:sp>
        <p:sp>
          <p:nvSpPr>
            <p:cNvPr id="12" name="Abgerundetes Rechteck 11"/>
            <p:cNvSpPr/>
            <p:nvPr/>
          </p:nvSpPr>
          <p:spPr>
            <a:xfrm>
              <a:off x="5158022" y="1087087"/>
              <a:ext cx="2186286" cy="1312197"/>
            </a:xfrm>
            <a:prstGeom prst="roundRect">
              <a:avLst/>
            </a:prstGeom>
            <a:solidFill>
              <a:srgbClr val="FF550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r>
                <a:rPr lang="de-AT" sz="11500" dirty="0" err="1" smtClean="0">
                  <a:solidFill>
                    <a:srgbClr val="2F2D96"/>
                  </a:solidFill>
                </a:rPr>
                <a:t>R</a:t>
              </a:r>
              <a:r>
                <a:rPr lang="de-AT" sz="2800" dirty="0" err="1" smtClean="0">
                  <a:solidFill>
                    <a:srgbClr val="2F2D96"/>
                  </a:solidFill>
                </a:rPr>
                <a:t>eusable</a:t>
              </a:r>
              <a:endParaRPr lang="de-AT" sz="11500" dirty="0">
                <a:solidFill>
                  <a:srgbClr val="2F2D96"/>
                </a:solidFill>
              </a:endParaRPr>
            </a:p>
          </p:txBody>
        </p:sp>
        <p:sp>
          <p:nvSpPr>
            <p:cNvPr id="13" name="Freihandform 12"/>
            <p:cNvSpPr/>
            <p:nvPr/>
          </p:nvSpPr>
          <p:spPr>
            <a:xfrm>
              <a:off x="8741172" y="4386267"/>
              <a:ext cx="2301404" cy="853820"/>
            </a:xfrm>
            <a:custGeom>
              <a:avLst/>
              <a:gdLst>
                <a:gd name="connsiteX0" fmla="*/ 0 w 2301404"/>
                <a:gd name="connsiteY0" fmla="*/ 0 h 853820"/>
                <a:gd name="connsiteX1" fmla="*/ 2301404 w 2301404"/>
                <a:gd name="connsiteY1" fmla="*/ 0 h 853820"/>
                <a:gd name="connsiteX2" fmla="*/ 2301404 w 2301404"/>
                <a:gd name="connsiteY2" fmla="*/ 853820 h 853820"/>
                <a:gd name="connsiteX3" fmla="*/ 0 w 2301404"/>
                <a:gd name="connsiteY3" fmla="*/ 853820 h 853820"/>
                <a:gd name="connsiteX4" fmla="*/ 0 w 2301404"/>
                <a:gd name="connsiteY4" fmla="*/ 0 h 85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1404" h="853820">
                  <a:moveTo>
                    <a:pt x="0" y="0"/>
                  </a:moveTo>
                  <a:lnTo>
                    <a:pt x="2301404" y="0"/>
                  </a:lnTo>
                  <a:lnTo>
                    <a:pt x="2301404" y="853820"/>
                  </a:lnTo>
                  <a:lnTo>
                    <a:pt x="0" y="8538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05816" tIns="305816" rIns="305816" bIns="0" numCol="1" spcCol="1270" anchor="b" anchorCtr="0">
              <a:noAutofit/>
            </a:bodyPr>
            <a:lstStyle/>
            <a:p>
              <a:pPr lvl="0" algn="ctr" defTabSz="1911350">
                <a:lnSpc>
                  <a:spcPct val="90000"/>
                </a:lnSpc>
                <a:spcBef>
                  <a:spcPct val="0"/>
                </a:spcBef>
                <a:spcAft>
                  <a:spcPct val="35000"/>
                </a:spcAft>
              </a:pPr>
              <a:endParaRPr lang="de-DE" sz="4300" kern="1200" dirty="0">
                <a:solidFill>
                  <a:srgbClr val="2F2D96"/>
                </a:solidFill>
              </a:endParaRPr>
            </a:p>
          </p:txBody>
        </p:sp>
      </p:grpSp>
      <p:sp>
        <p:nvSpPr>
          <p:cNvPr id="14" name="Textfeld 13"/>
          <p:cNvSpPr txBox="1"/>
          <p:nvPr/>
        </p:nvSpPr>
        <p:spPr>
          <a:xfrm>
            <a:off x="792455" y="2463801"/>
            <a:ext cx="10530973" cy="3886199"/>
          </a:xfrm>
          <a:prstGeom prst="rect">
            <a:avLst/>
          </a:prstGeom>
          <a:noFill/>
        </p:spPr>
        <p:txBody>
          <a:bodyPr wrap="square" rtlCol="0">
            <a:normAutofit/>
          </a:bodyPr>
          <a:lstStyle/>
          <a:p>
            <a:pPr marL="285750" indent="-285750">
              <a:buClr>
                <a:srgbClr val="FF5501"/>
              </a:buClr>
              <a:buFont typeface="Wingdings" panose="05000000000000000000" pitchFamily="2" charset="2"/>
              <a:buChar char="§"/>
            </a:pPr>
            <a:r>
              <a:rPr lang="de-AT" sz="2400" dirty="0" smtClean="0">
                <a:solidFill>
                  <a:srgbClr val="2F2D96"/>
                </a:solidFill>
                <a:latin typeface="Arial" panose="020B0604020202020204" pitchFamily="34" charset="0"/>
                <a:cs typeface="Arial" panose="020B0604020202020204" pitchFamily="34" charset="0"/>
              </a:rPr>
              <a:t>The </a:t>
            </a:r>
            <a:r>
              <a:rPr lang="de-AT" sz="2400" dirty="0" err="1" smtClean="0">
                <a:solidFill>
                  <a:srgbClr val="2F2D96"/>
                </a:solidFill>
                <a:latin typeface="Arial" panose="020B0604020202020204" pitchFamily="34" charset="0"/>
                <a:cs typeface="Arial" panose="020B0604020202020204" pitchFamily="34" charset="0"/>
              </a:rPr>
              <a:t>metaDB</a:t>
            </a:r>
            <a:r>
              <a:rPr lang="de-AT" sz="2400" dirty="0" smtClean="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contains</a:t>
            </a:r>
            <a:r>
              <a:rPr lang="de-AT" sz="2400" dirty="0" smtClean="0">
                <a:solidFill>
                  <a:srgbClr val="2F2D96"/>
                </a:solidFill>
                <a:latin typeface="Arial" panose="020B0604020202020204" pitchFamily="34" charset="0"/>
                <a:cs typeface="Arial" panose="020B0604020202020204" pitchFamily="34" charset="0"/>
              </a:rPr>
              <a:t>: </a:t>
            </a:r>
            <a:endParaRPr lang="de-AT" sz="2400" dirty="0" smtClean="0">
              <a:solidFill>
                <a:srgbClr val="2F2D96"/>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de-AT" sz="2000" i="1" dirty="0" smtClean="0">
                <a:solidFill>
                  <a:srgbClr val="2F2D96"/>
                </a:solidFill>
                <a:latin typeface="Arial" panose="020B0604020202020204" pitchFamily="34" charset="0"/>
                <a:cs typeface="Arial" panose="020B0604020202020204" pitchFamily="34" charset="0"/>
              </a:rPr>
              <a:t>Information </a:t>
            </a:r>
            <a:r>
              <a:rPr lang="de-AT" sz="2000" i="1" dirty="0" err="1" smtClean="0">
                <a:solidFill>
                  <a:srgbClr val="2F2D96"/>
                </a:solidFill>
                <a:latin typeface="Arial" panose="020B0604020202020204" pitchFamily="34" charset="0"/>
                <a:cs typeface="Arial" panose="020B0604020202020204" pitchFamily="34" charset="0"/>
              </a:rPr>
              <a:t>about</a:t>
            </a:r>
            <a:r>
              <a:rPr lang="de-AT" sz="2000" i="1" dirty="0" smtClean="0">
                <a:solidFill>
                  <a:srgbClr val="2F2D96"/>
                </a:solidFill>
                <a:latin typeface="Arial" panose="020B0604020202020204" pitchFamily="34" charset="0"/>
                <a:cs typeface="Arial" panose="020B0604020202020204" pitchFamily="34" charset="0"/>
              </a:rPr>
              <a:t>:</a:t>
            </a:r>
          </a:p>
          <a:p>
            <a:pPr marL="1200150" lvl="2" indent="-285750">
              <a:buFont typeface="Arial" panose="020B0604020202020204" pitchFamily="34" charset="0"/>
              <a:buChar char="•"/>
            </a:pPr>
            <a:r>
              <a:rPr lang="de-AT" sz="2000" i="1" dirty="0" smtClean="0">
                <a:solidFill>
                  <a:srgbClr val="2F2D96"/>
                </a:solidFill>
                <a:latin typeface="Arial" panose="020B0604020202020204" pitchFamily="34" charset="0"/>
                <a:cs typeface="Arial" panose="020B0604020202020204" pitchFamily="34" charset="0"/>
              </a:rPr>
              <a:t>The </a:t>
            </a:r>
            <a:r>
              <a:rPr lang="de-AT" sz="2000" i="1" dirty="0" err="1" smtClean="0">
                <a:solidFill>
                  <a:srgbClr val="2F2D96"/>
                </a:solidFill>
                <a:latin typeface="Arial" panose="020B0604020202020204" pitchFamily="34" charset="0"/>
                <a:cs typeface="Arial" panose="020B0604020202020204" pitchFamily="34" charset="0"/>
              </a:rPr>
              <a:t>data</a:t>
            </a:r>
            <a:r>
              <a:rPr lang="de-AT" sz="2000" i="1" dirty="0" smtClean="0">
                <a:solidFill>
                  <a:srgbClr val="2F2D96"/>
                </a:solidFill>
                <a:latin typeface="Arial" panose="020B0604020202020204" pitchFamily="34" charset="0"/>
                <a:cs typeface="Arial" panose="020B0604020202020204" pitchFamily="34" charset="0"/>
              </a:rPr>
              <a:t> </a:t>
            </a:r>
            <a:r>
              <a:rPr lang="de-AT" sz="1600" i="1" dirty="0" smtClean="0">
                <a:solidFill>
                  <a:srgbClr val="2F2D96"/>
                </a:solidFill>
                <a:latin typeface="Arial" panose="020B0604020202020204" pitchFamily="34" charset="0"/>
                <a:cs typeface="Arial" panose="020B0604020202020204" pitchFamily="34" charset="0"/>
              </a:rPr>
              <a:t>(e.g</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creator</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publisher</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resource</a:t>
            </a:r>
            <a:r>
              <a:rPr lang="de-AT" sz="1600" i="1" dirty="0" smtClean="0">
                <a:solidFill>
                  <a:srgbClr val="2F2D96"/>
                </a:solidFill>
                <a:latin typeface="Arial" panose="020B0604020202020204" pitchFamily="34" charset="0"/>
                <a:cs typeface="Arial" panose="020B0604020202020204" pitchFamily="34" charset="0"/>
              </a:rPr>
              <a:t> </a:t>
            </a:r>
            <a:r>
              <a:rPr lang="de-AT" sz="1600" i="1" dirty="0" smtClean="0">
                <a:solidFill>
                  <a:srgbClr val="2F2D96"/>
                </a:solidFill>
                <a:latin typeface="Arial" panose="020B0604020202020204" pitchFamily="34" charset="0"/>
                <a:cs typeface="Arial" panose="020B0604020202020204" pitchFamily="34" charset="0"/>
              </a:rPr>
              <a:t>type, </a:t>
            </a:r>
            <a:r>
              <a:rPr lang="de-AT" sz="1600" i="1" dirty="0" smtClean="0">
                <a:solidFill>
                  <a:srgbClr val="2F2D96"/>
                </a:solidFill>
                <a:latin typeface="Arial" panose="020B0604020202020204" pitchFamily="34" charset="0"/>
                <a:cs typeface="Arial" panose="020B0604020202020204" pitchFamily="34" charset="0"/>
              </a:rPr>
              <a:t>etc.) </a:t>
            </a:r>
            <a:endParaRPr lang="de-AT" sz="1600" i="1" dirty="0" smtClean="0">
              <a:solidFill>
                <a:srgbClr val="2F2D96"/>
              </a:solidFill>
              <a:latin typeface="Arial" panose="020B0604020202020204" pitchFamily="34" charset="0"/>
              <a:cs typeface="Arial" panose="020B0604020202020204" pitchFamily="34" charset="0"/>
            </a:endParaRPr>
          </a:p>
          <a:p>
            <a:pPr marL="1200150" lvl="2" indent="-285750">
              <a:buFont typeface="Arial" panose="020B0604020202020204" pitchFamily="34" charset="0"/>
              <a:buChar char="•"/>
            </a:pPr>
            <a:r>
              <a:rPr lang="de-AT" sz="2000" i="1" dirty="0" smtClean="0">
                <a:solidFill>
                  <a:srgbClr val="2F2D96"/>
                </a:solidFill>
                <a:latin typeface="Arial" panose="020B0604020202020204" pitchFamily="34" charset="0"/>
                <a:cs typeface="Arial" panose="020B0604020202020204" pitchFamily="34" charset="0"/>
              </a:rPr>
              <a:t>The </a:t>
            </a:r>
            <a:r>
              <a:rPr lang="de-AT" sz="2000" i="1" dirty="0" err="1" smtClean="0">
                <a:solidFill>
                  <a:srgbClr val="2F2D96"/>
                </a:solidFill>
                <a:latin typeface="Arial" panose="020B0604020202020204" pitchFamily="34" charset="0"/>
                <a:cs typeface="Arial" panose="020B0604020202020204" pitchFamily="34" charset="0"/>
              </a:rPr>
              <a:t>database</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scheme</a:t>
            </a:r>
            <a:r>
              <a:rPr lang="de-AT" sz="2000" i="1" dirty="0" smtClean="0">
                <a:solidFill>
                  <a:srgbClr val="2F2D96"/>
                </a:solidFill>
                <a:latin typeface="Arial" panose="020B0604020202020204" pitchFamily="34" charset="0"/>
                <a:cs typeface="Arial" panose="020B0604020202020204" pitchFamily="34" charset="0"/>
              </a:rPr>
              <a:t> </a:t>
            </a:r>
            <a:r>
              <a:rPr lang="de-AT" sz="1600" i="1" dirty="0" smtClean="0">
                <a:solidFill>
                  <a:srgbClr val="2F2D96"/>
                </a:solidFill>
                <a:latin typeface="Arial" panose="020B0604020202020204" pitchFamily="34" charset="0"/>
                <a:cs typeface="Arial" panose="020B0604020202020204" pitchFamily="34" charset="0"/>
              </a:rPr>
              <a:t>(e.g</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database</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name</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table</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names</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attribute</a:t>
            </a:r>
            <a:r>
              <a:rPr lang="de-AT" sz="1600" i="1" dirty="0" smtClean="0">
                <a:solidFill>
                  <a:srgbClr val="2F2D96"/>
                </a:solidFill>
                <a:latin typeface="Arial" panose="020B0604020202020204" pitchFamily="34" charset="0"/>
                <a:cs typeface="Arial" panose="020B0604020202020204" pitchFamily="34" charset="0"/>
              </a:rPr>
              <a:t> </a:t>
            </a:r>
            <a:r>
              <a:rPr lang="de-AT" sz="1600" i="1" dirty="0" err="1" smtClean="0">
                <a:solidFill>
                  <a:srgbClr val="2F2D96"/>
                </a:solidFill>
                <a:latin typeface="Arial" panose="020B0604020202020204" pitchFamily="34" charset="0"/>
                <a:cs typeface="Arial" panose="020B0604020202020204" pitchFamily="34" charset="0"/>
              </a:rPr>
              <a:t>names</a:t>
            </a:r>
            <a:r>
              <a:rPr lang="de-AT" sz="1600" i="1" dirty="0" smtClean="0">
                <a:solidFill>
                  <a:srgbClr val="2F2D96"/>
                </a:solidFill>
                <a:latin typeface="Arial" panose="020B0604020202020204" pitchFamily="34" charset="0"/>
                <a:cs typeface="Arial" panose="020B0604020202020204" pitchFamily="34" charset="0"/>
              </a:rPr>
              <a:t>)</a:t>
            </a:r>
            <a:endParaRPr lang="de-AT" sz="1600" i="1" dirty="0" smtClean="0">
              <a:solidFill>
                <a:srgbClr val="2F2D96"/>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de-AT" sz="2000" i="1" dirty="0" smtClean="0">
                <a:solidFill>
                  <a:srgbClr val="2F2D96"/>
                </a:solidFill>
                <a:latin typeface="Arial" panose="020B0604020202020204" pitchFamily="34" charset="0"/>
                <a:cs typeface="Arial" panose="020B0604020202020204" pitchFamily="34" charset="0"/>
              </a:rPr>
              <a:t>Measurement </a:t>
            </a:r>
            <a:r>
              <a:rPr lang="de-AT" sz="2000" i="1" dirty="0" err="1" smtClean="0">
                <a:solidFill>
                  <a:srgbClr val="2F2D96"/>
                </a:solidFill>
                <a:latin typeface="Arial" panose="020B0604020202020204" pitchFamily="34" charset="0"/>
                <a:cs typeface="Arial" panose="020B0604020202020204" pitchFamily="34" charset="0"/>
              </a:rPr>
              <a:t>units</a:t>
            </a:r>
            <a:r>
              <a:rPr lang="de-AT" sz="2000" i="1" dirty="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of</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numerical</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columns</a:t>
            </a:r>
            <a:endParaRPr lang="de-AT" sz="2000" i="1" dirty="0" smtClean="0">
              <a:solidFill>
                <a:srgbClr val="2F2D96"/>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de-AT" sz="2000" i="1" dirty="0" smtClean="0">
                <a:solidFill>
                  <a:srgbClr val="2F2D96"/>
                </a:solidFill>
                <a:latin typeface="Arial" panose="020B0604020202020204" pitchFamily="34" charset="0"/>
                <a:cs typeface="Arial" panose="020B0604020202020204" pitchFamily="34" charset="0"/>
              </a:rPr>
              <a:t>Basic </a:t>
            </a:r>
            <a:r>
              <a:rPr lang="de-AT" sz="2000" i="1" dirty="0" err="1" smtClean="0">
                <a:solidFill>
                  <a:srgbClr val="2F2D96"/>
                </a:solidFill>
                <a:latin typeface="Arial" panose="020B0604020202020204" pitchFamily="34" charset="0"/>
                <a:cs typeface="Arial" panose="020B0604020202020204" pitchFamily="34" charset="0"/>
              </a:rPr>
              <a:t>statistical</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information</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about</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the</a:t>
            </a:r>
            <a:r>
              <a:rPr lang="de-AT" sz="2000" i="1" dirty="0" smtClean="0">
                <a:solidFill>
                  <a:srgbClr val="2F2D96"/>
                </a:solidFill>
                <a:latin typeface="Arial" panose="020B0604020202020204" pitchFamily="34" charset="0"/>
                <a:cs typeface="Arial" panose="020B0604020202020204" pitchFamily="34" charset="0"/>
              </a:rPr>
              <a:t> </a:t>
            </a:r>
            <a:r>
              <a:rPr lang="de-AT" sz="2000" i="1" dirty="0" err="1" smtClean="0">
                <a:solidFill>
                  <a:srgbClr val="2F2D96"/>
                </a:solidFill>
                <a:latin typeface="Arial" panose="020B0604020202020204" pitchFamily="34" charset="0"/>
                <a:cs typeface="Arial" panose="020B0604020202020204" pitchFamily="34" charset="0"/>
              </a:rPr>
              <a:t>data</a:t>
            </a:r>
            <a:r>
              <a:rPr lang="de-AT" sz="2400" dirty="0" smtClean="0">
                <a:solidFill>
                  <a:srgbClr val="2F2D96"/>
                </a:solidFill>
                <a:latin typeface="Arial" panose="020B0604020202020204" pitchFamily="34" charset="0"/>
                <a:cs typeface="Arial" panose="020B0604020202020204" pitchFamily="34" charset="0"/>
              </a:rPr>
              <a:t> </a:t>
            </a:r>
            <a:endParaRPr lang="de-AT" sz="2400" dirty="0" smtClean="0">
              <a:solidFill>
                <a:srgbClr val="2F2D96"/>
              </a:solidFill>
              <a:latin typeface="Arial" panose="020B0604020202020204" pitchFamily="34" charset="0"/>
              <a:cs typeface="Arial" panose="020B0604020202020204" pitchFamily="34" charset="0"/>
            </a:endParaRPr>
          </a:p>
          <a:p>
            <a:pPr marL="285750" indent="-285750">
              <a:buClr>
                <a:srgbClr val="FF5501"/>
              </a:buClr>
              <a:buFont typeface="Wingdings" panose="05000000000000000000" pitchFamily="2" charset="2"/>
              <a:buChar char="§"/>
            </a:pPr>
            <a:r>
              <a:rPr lang="de-AT" sz="2400" dirty="0">
                <a:solidFill>
                  <a:srgbClr val="2F2D96"/>
                </a:solidFill>
                <a:latin typeface="Arial" panose="020B0604020202020204" pitchFamily="34" charset="0"/>
                <a:cs typeface="Arial" panose="020B0604020202020204" pitchFamily="34" charset="0"/>
              </a:rPr>
              <a:t>Data </a:t>
            </a:r>
            <a:r>
              <a:rPr lang="de-AT" sz="2400" dirty="0" err="1">
                <a:solidFill>
                  <a:srgbClr val="2F2D96"/>
                </a:solidFill>
                <a:latin typeface="Arial" panose="020B0604020202020204" pitchFamily="34" charset="0"/>
                <a:cs typeface="Arial" panose="020B0604020202020204" pitchFamily="34" charset="0"/>
              </a:rPr>
              <a:t>is</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mapped</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onto</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controlled</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vocabularies</a:t>
            </a:r>
            <a:endParaRPr lang="de-AT" sz="2400" dirty="0">
              <a:solidFill>
                <a:srgbClr val="2F2D96"/>
              </a:solidFill>
              <a:latin typeface="Arial" panose="020B0604020202020204" pitchFamily="34" charset="0"/>
              <a:cs typeface="Arial" panose="020B0604020202020204" pitchFamily="34" charset="0"/>
            </a:endParaRPr>
          </a:p>
          <a:p>
            <a:pPr marL="285750" indent="-285750">
              <a:buClr>
                <a:srgbClr val="FF5501"/>
              </a:buClr>
              <a:buFont typeface="Wingdings" panose="05000000000000000000" pitchFamily="2" charset="2"/>
              <a:buChar char="§"/>
            </a:pPr>
            <a:r>
              <a:rPr lang="de-AT" sz="2400" dirty="0" smtClean="0">
                <a:solidFill>
                  <a:srgbClr val="2F2D96"/>
                </a:solidFill>
                <a:latin typeface="Arial" panose="020B0604020202020204" pitchFamily="34" charset="0"/>
                <a:cs typeface="Arial" panose="020B0604020202020204" pitchFamily="34" charset="0"/>
              </a:rPr>
              <a:t>User </a:t>
            </a:r>
            <a:r>
              <a:rPr lang="de-AT" sz="2400" dirty="0" err="1">
                <a:solidFill>
                  <a:srgbClr val="2F2D96"/>
                </a:solidFill>
                <a:latin typeface="Arial" panose="020B0604020202020204" pitchFamily="34" charset="0"/>
                <a:cs typeface="Arial" panose="020B0604020202020204" pitchFamily="34" charset="0"/>
              </a:rPr>
              <a:t>interface</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available</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for</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querying</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the</a:t>
            </a:r>
            <a:r>
              <a:rPr lang="de-AT" sz="2400" dirty="0">
                <a:solidFill>
                  <a:srgbClr val="2F2D96"/>
                </a:solidFill>
                <a:latin typeface="Arial" panose="020B0604020202020204" pitchFamily="34" charset="0"/>
                <a:cs typeface="Arial" panose="020B0604020202020204" pitchFamily="34" charset="0"/>
              </a:rPr>
              <a:t> DB (SQL, </a:t>
            </a:r>
            <a:r>
              <a:rPr lang="de-AT" sz="2400" dirty="0" err="1">
                <a:solidFill>
                  <a:srgbClr val="2F2D96"/>
                </a:solidFill>
                <a:latin typeface="Arial" panose="020B0604020202020204" pitchFamily="34" charset="0"/>
                <a:cs typeface="Arial" panose="020B0604020202020204" pitchFamily="34" charset="0"/>
              </a:rPr>
              <a:t>faceted</a:t>
            </a:r>
            <a:r>
              <a:rPr lang="de-AT" sz="2400" dirty="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browsing</a:t>
            </a:r>
            <a:r>
              <a:rPr lang="de-AT" sz="2400" dirty="0" smtClean="0">
                <a:solidFill>
                  <a:srgbClr val="2F2D96"/>
                </a:solidFill>
                <a:latin typeface="Arial" panose="020B0604020202020204" pitchFamily="34" charset="0"/>
                <a:cs typeface="Arial" panose="020B0604020202020204" pitchFamily="34" charset="0"/>
              </a:rPr>
              <a:t>)</a:t>
            </a:r>
            <a:endParaRPr lang="de-AT" sz="2400" dirty="0">
              <a:solidFill>
                <a:srgbClr val="2F2D96"/>
              </a:solidFill>
              <a:latin typeface="Arial" panose="020B0604020202020204" pitchFamily="34" charset="0"/>
              <a:cs typeface="Arial" panose="020B0604020202020204" pitchFamily="34" charset="0"/>
            </a:endParaRPr>
          </a:p>
          <a:p>
            <a:pPr marL="285750" indent="-285750">
              <a:buClr>
                <a:srgbClr val="FF5501"/>
              </a:buClr>
              <a:buFont typeface="Wingdings" panose="05000000000000000000" pitchFamily="2" charset="2"/>
              <a:buChar char="§"/>
            </a:pPr>
            <a:r>
              <a:rPr lang="de-AT" sz="2400" dirty="0">
                <a:solidFill>
                  <a:srgbClr val="2F2D96"/>
                </a:solidFill>
                <a:latin typeface="Arial" panose="020B0604020202020204" pitchFamily="34" charset="0"/>
                <a:cs typeface="Arial" panose="020B0604020202020204" pitchFamily="34" charset="0"/>
              </a:rPr>
              <a:t>The DB </a:t>
            </a:r>
            <a:r>
              <a:rPr lang="de-AT" sz="2400" dirty="0" err="1">
                <a:solidFill>
                  <a:srgbClr val="2F2D96"/>
                </a:solidFill>
                <a:latin typeface="Arial" panose="020B0604020202020204" pitchFamily="34" charset="0"/>
                <a:cs typeface="Arial" panose="020B0604020202020204" pitchFamily="34" charset="0"/>
              </a:rPr>
              <a:t>can</a:t>
            </a:r>
            <a:r>
              <a:rPr lang="de-AT" sz="2400" dirty="0">
                <a:solidFill>
                  <a:srgbClr val="2F2D96"/>
                </a:solidFill>
                <a:latin typeface="Arial" panose="020B0604020202020204" pitchFamily="34" charset="0"/>
                <a:cs typeface="Arial" panose="020B0604020202020204" pitchFamily="34" charset="0"/>
              </a:rPr>
              <a:t> </a:t>
            </a:r>
            <a:r>
              <a:rPr lang="de-AT" sz="2400" dirty="0" err="1">
                <a:solidFill>
                  <a:srgbClr val="2F2D96"/>
                </a:solidFill>
                <a:latin typeface="Arial" panose="020B0604020202020204" pitchFamily="34" charset="0"/>
                <a:cs typeface="Arial" panose="020B0604020202020204" pitchFamily="34" charset="0"/>
              </a:rPr>
              <a:t>be</a:t>
            </a:r>
            <a:r>
              <a:rPr lang="de-AT" sz="2400" dirty="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queried</a:t>
            </a:r>
            <a:r>
              <a:rPr lang="de-AT" sz="2400" dirty="0" smtClean="0">
                <a:solidFill>
                  <a:srgbClr val="2F2D96"/>
                </a:solidFill>
                <a:latin typeface="Arial" panose="020B0604020202020204" pitchFamily="34" charset="0"/>
                <a:cs typeface="Arial" panose="020B0604020202020204" pitchFamily="34" charset="0"/>
              </a:rPr>
              <a:t> </a:t>
            </a:r>
            <a:r>
              <a:rPr lang="de-AT" sz="2400" dirty="0">
                <a:solidFill>
                  <a:srgbClr val="2F2D96"/>
                </a:solidFill>
                <a:latin typeface="Arial" panose="020B0604020202020204" pitchFamily="34" charset="0"/>
                <a:cs typeface="Arial" panose="020B0604020202020204" pitchFamily="34" charset="0"/>
              </a:rPr>
              <a:t>via REST </a:t>
            </a:r>
            <a:r>
              <a:rPr lang="de-AT" sz="2400" dirty="0" err="1">
                <a:solidFill>
                  <a:srgbClr val="2F2D96"/>
                </a:solidFill>
                <a:latin typeface="Arial" panose="020B0604020202020204" pitchFamily="34" charset="0"/>
                <a:cs typeface="Arial" panose="020B0604020202020204" pitchFamily="34" charset="0"/>
              </a:rPr>
              <a:t>interface</a:t>
            </a:r>
            <a:endParaRPr lang="de-AT" sz="2400" dirty="0">
              <a:solidFill>
                <a:srgbClr val="2F2D96"/>
              </a:solidFill>
              <a:latin typeface="Arial" panose="020B0604020202020204" pitchFamily="34" charset="0"/>
              <a:cs typeface="Arial" panose="020B0604020202020204" pitchFamily="34" charset="0"/>
            </a:endParaRPr>
          </a:p>
          <a:p>
            <a:pPr marL="285750" indent="-285750">
              <a:buClr>
                <a:srgbClr val="FF5501"/>
              </a:buClr>
              <a:buFont typeface="Wingdings" panose="05000000000000000000" pitchFamily="2" charset="2"/>
              <a:buChar char="§"/>
            </a:pPr>
            <a:r>
              <a:rPr lang="de-AT" sz="2400" dirty="0">
                <a:solidFill>
                  <a:srgbClr val="2F2D96"/>
                </a:solidFill>
                <a:latin typeface="Arial" panose="020B0604020202020204" pitchFamily="34" charset="0"/>
                <a:cs typeface="Arial" panose="020B0604020202020204" pitchFamily="34" charset="0"/>
              </a:rPr>
              <a:t>Dynamic </a:t>
            </a:r>
            <a:r>
              <a:rPr lang="de-AT" sz="2400" dirty="0" err="1">
                <a:solidFill>
                  <a:srgbClr val="2F2D96"/>
                </a:solidFill>
                <a:latin typeface="Arial" panose="020B0604020202020204" pitchFamily="34" charset="0"/>
                <a:cs typeface="Arial" panose="020B0604020202020204" pitchFamily="34" charset="0"/>
              </a:rPr>
              <a:t>data</a:t>
            </a:r>
            <a:r>
              <a:rPr lang="de-AT" sz="2400" dirty="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citation</a:t>
            </a:r>
            <a:r>
              <a:rPr lang="de-AT" sz="2400" dirty="0" smtClean="0">
                <a:solidFill>
                  <a:srgbClr val="2F2D96"/>
                </a:solidFill>
                <a:latin typeface="Arial" panose="020B0604020202020204" pitchFamily="34" charset="0"/>
                <a:cs typeface="Arial" panose="020B0604020202020204" pitchFamily="34" charset="0"/>
              </a:rPr>
              <a:t> (RDA WGDC) </a:t>
            </a:r>
          </a:p>
          <a:p>
            <a:pPr marL="285750" indent="-285750">
              <a:buClr>
                <a:srgbClr val="FF5501"/>
              </a:buClr>
              <a:buFont typeface="Wingdings" panose="05000000000000000000" pitchFamily="2" charset="2"/>
              <a:buChar char="§"/>
            </a:pPr>
            <a:r>
              <a:rPr lang="de-AT" sz="2400" dirty="0" smtClean="0">
                <a:solidFill>
                  <a:srgbClr val="2F2D96"/>
                </a:solidFill>
                <a:latin typeface="Arial" panose="020B0604020202020204" pitchFamily="34" charset="0"/>
                <a:cs typeface="Arial" panose="020B0604020202020204" pitchFamily="34" charset="0"/>
              </a:rPr>
              <a:t>Updates </a:t>
            </a:r>
            <a:r>
              <a:rPr lang="de-AT" sz="2400" dirty="0" err="1" smtClean="0">
                <a:solidFill>
                  <a:srgbClr val="2F2D96"/>
                </a:solidFill>
                <a:latin typeface="Arial" panose="020B0604020202020204" pitchFamily="34" charset="0"/>
                <a:cs typeface="Arial" panose="020B0604020202020204" pitchFamily="34" charset="0"/>
              </a:rPr>
              <a:t>are</a:t>
            </a:r>
            <a:r>
              <a:rPr lang="de-AT" sz="2400" dirty="0" smtClean="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versioned</a:t>
            </a:r>
            <a:r>
              <a:rPr lang="de-AT" sz="2400" dirty="0" smtClean="0">
                <a:solidFill>
                  <a:srgbClr val="2F2D96"/>
                </a:solidFill>
                <a:latin typeface="Arial" panose="020B0604020202020204" pitchFamily="34" charset="0"/>
                <a:cs typeface="Arial" panose="020B0604020202020204" pitchFamily="34" charset="0"/>
              </a:rPr>
              <a:t> </a:t>
            </a:r>
            <a:r>
              <a:rPr lang="de-AT" sz="2400" dirty="0" err="1" smtClean="0">
                <a:solidFill>
                  <a:srgbClr val="2F2D96"/>
                </a:solidFill>
                <a:latin typeface="Arial" panose="020B0604020202020204" pitchFamily="34" charset="0"/>
                <a:cs typeface="Arial" panose="020B0604020202020204" pitchFamily="34" charset="0"/>
              </a:rPr>
              <a:t>and</a:t>
            </a:r>
            <a:r>
              <a:rPr lang="de-AT" sz="2400" dirty="0" smtClean="0">
                <a:solidFill>
                  <a:srgbClr val="2F2D96"/>
                </a:solidFill>
                <a:latin typeface="Arial" panose="020B0604020202020204" pitchFamily="34" charset="0"/>
                <a:cs typeface="Arial" panose="020B0604020202020204" pitchFamily="34" charset="0"/>
              </a:rPr>
              <a:t> time-</a:t>
            </a:r>
            <a:r>
              <a:rPr lang="de-AT" sz="2400" dirty="0" err="1" smtClean="0">
                <a:solidFill>
                  <a:srgbClr val="2F2D96"/>
                </a:solidFill>
                <a:latin typeface="Arial" panose="020B0604020202020204" pitchFamily="34" charset="0"/>
                <a:cs typeface="Arial" panose="020B0604020202020204" pitchFamily="34" charset="0"/>
              </a:rPr>
              <a:t>stamped</a:t>
            </a:r>
            <a:endParaRPr lang="de-AT" sz="2400" dirty="0">
              <a:solidFill>
                <a:srgbClr val="2F2D96"/>
              </a:solidFill>
              <a:latin typeface="Arial" panose="020B0604020202020204" pitchFamily="34" charset="0"/>
              <a:cs typeface="Arial" panose="020B0604020202020204" pitchFamily="34" charset="0"/>
            </a:endParaRPr>
          </a:p>
          <a:p>
            <a:endParaRPr lang="de-AT"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124212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altkre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Präsentation3" id="{F8170CE9-746C-8B4F-B904-14714535CD2B}" vid="{9815799D-7A8B-D345-868C-DBE730F959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5767f18f-2a2d-4c01-91c1-325e190588e2">PHZ37FP674WC-74-7088</_dlc_DocId>
    <_dlc_DocIdUrl xmlns="5767f18f-2a2d-4c01-91c1-325e190588e2">
      <Url>https://rektorat.tuwien.ac.at/forschung/_layouts/15/DocIdRedir.aspx?ID=PHZ37FP674WC-74-7088</Url>
      <Description>PHZ37FP674WC-74-7088</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9009483C16D7314696B536E430BDA408" ma:contentTypeVersion="1" ma:contentTypeDescription="Create a new document." ma:contentTypeScope="" ma:versionID="5c0aecc184df464ce880860f385586c5">
  <xsd:schema xmlns:xsd="http://www.w3.org/2001/XMLSchema" xmlns:xs="http://www.w3.org/2001/XMLSchema" xmlns:p="http://schemas.microsoft.com/office/2006/metadata/properties" xmlns:ns2="5767f18f-2a2d-4c01-91c1-325e190588e2" targetNamespace="http://schemas.microsoft.com/office/2006/metadata/properties" ma:root="true" ma:fieldsID="e49cb9c3ef0bd1b74408ea6fb2f54d73" ns2:_="">
    <xsd:import namespace="5767f18f-2a2d-4c01-91c1-325e190588e2"/>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7f18f-2a2d-4c01-91c1-325e190588e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F8BC6DE-6363-4F2D-999E-4EFD7EF3D2C0}">
  <ds:schemaRefs>
    <ds:schemaRef ds:uri="http://schemas.microsoft.com/office/2006/metadata/properties"/>
    <ds:schemaRef ds:uri="http://schemas.microsoft.com/office/2006/documentManagement/types"/>
    <ds:schemaRef ds:uri="5767f18f-2a2d-4c01-91c1-325e190588e2"/>
    <ds:schemaRef ds:uri="http://purl.org/dc/elements/1.1/"/>
    <ds:schemaRef ds:uri="http://purl.org/dc/terms/"/>
    <ds:schemaRef ds:uri="http://purl.org/dc/dcmitype/"/>
    <ds:schemaRef ds:uri="http://schemas.openxmlformats.org/package/2006/metadata/core-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79194B35-63AD-4F95-9ECE-B6D92615CDCE}">
  <ds:schemaRefs>
    <ds:schemaRef ds:uri="http://schemas.microsoft.com/sharepoint/v3/contenttype/forms"/>
  </ds:schemaRefs>
</ds:datastoreItem>
</file>

<file path=customXml/itemProps3.xml><?xml version="1.0" encoding="utf-8"?>
<ds:datastoreItem xmlns:ds="http://schemas.openxmlformats.org/officeDocument/2006/customXml" ds:itemID="{8A6A9B30-1F4D-441E-8F14-6E0A4BD346A5}">
  <ds:schemaRefs>
    <ds:schemaRef ds:uri="http://schemas.microsoft.com/sharepoint/events"/>
  </ds:schemaRefs>
</ds:datastoreItem>
</file>

<file path=customXml/itemProps4.xml><?xml version="1.0" encoding="utf-8"?>
<ds:datastoreItem xmlns:ds="http://schemas.openxmlformats.org/officeDocument/2006/customXml" ds:itemID="{AE3FD8F1-4BB8-4D79-9318-06A55A3D76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67f18f-2a2d-4c01-91c1-325e190588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864</Words>
  <Application>Microsoft Office PowerPoint</Application>
  <PresentationFormat>Breitbild</PresentationFormat>
  <Paragraphs>190</Paragraphs>
  <Slides>13</Slides>
  <Notes>9</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13</vt:i4>
      </vt:variant>
    </vt:vector>
  </HeadingPairs>
  <TitlesOfParts>
    <vt:vector size="22" baseType="lpstr">
      <vt:lpstr>AmsiPro-Regular ☞</vt:lpstr>
      <vt:lpstr>Arial</vt:lpstr>
      <vt:lpstr>Calibri</vt:lpstr>
      <vt:lpstr>Roboto</vt:lpstr>
      <vt:lpstr>Source Sans Pro</vt:lpstr>
      <vt:lpstr>Trebuchet MS</vt:lpstr>
      <vt:lpstr>Tw Cen MT</vt:lpstr>
      <vt:lpstr>Wingdings</vt:lpstr>
      <vt:lpstr>Schaltkreis</vt:lpstr>
      <vt:lpstr>PowerPoint-Präsentation</vt:lpstr>
      <vt:lpstr>Background  </vt:lpstr>
      <vt:lpstr>Fda-DBRepo – vision – 1 </vt:lpstr>
      <vt:lpstr>Fda-DBRepo – vision – 2 </vt:lpstr>
      <vt:lpstr>Fda-DBRepo – Set up</vt:lpstr>
      <vt:lpstr>Fda-DBRepo –  Analyze service </vt:lpstr>
      <vt:lpstr>Fda-DBRepo –  Query store &amp; execution </vt:lpstr>
      <vt:lpstr>Fda-DBRepo – benefits </vt:lpstr>
      <vt:lpstr>PowerPoint-Präsentation</vt:lpstr>
      <vt:lpstr>Fda-DBrepo – Data versioning </vt:lpstr>
      <vt:lpstr>TEAM</vt:lpstr>
      <vt:lpstr>Timeline </vt:lpstr>
      <vt:lpstr>    Kontakt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team meeting</dc:title>
  <dc:creator>Ilire Hasani-Mavriqi</dc:creator>
  <cp:lastModifiedBy>Eva Gergely</cp:lastModifiedBy>
  <cp:revision>130</cp:revision>
  <dcterms:created xsi:type="dcterms:W3CDTF">2020-11-05T07:43:08Z</dcterms:created>
  <dcterms:modified xsi:type="dcterms:W3CDTF">2021-07-01T09:26:02Z</dcterms:modified>
</cp:coreProperties>
</file>